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61" r:id="rId2"/>
    <p:sldId id="258" r:id="rId3"/>
    <p:sldId id="263" r:id="rId4"/>
    <p:sldId id="265" r:id="rId5"/>
    <p:sldId id="256" r:id="rId6"/>
    <p:sldId id="259" r:id="rId7"/>
    <p:sldId id="266" r:id="rId8"/>
    <p:sldId id="264" r:id="rId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116" d="100"/>
          <a:sy n="116" d="100"/>
        </p:scale>
        <p:origin x="10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Ref idx="1001">
        <a:schemeClr val="bg1"/>
      </p:bgRef>
    </p:bg>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C115764C-2DD0-A145-B82B-455FB861D9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2201" y="5584551"/>
            <a:ext cx="1722120" cy="680238"/>
          </a:xfrm>
          <a:prstGeom prst="rect">
            <a:avLst/>
          </a:prstGeom>
        </p:spPr>
      </p:pic>
      <p:pic>
        <p:nvPicPr>
          <p:cNvPr id="11" name="Picture 10">
            <a:extLst>
              <a:ext uri="{FF2B5EF4-FFF2-40B4-BE49-F238E27FC236}">
                <a16:creationId xmlns:a16="http://schemas.microsoft.com/office/drawing/2014/main" id="{E74FE85F-728B-E44B-850B-3A9D6477B7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53517"/>
            <a:ext cx="12192000" cy="304483"/>
          </a:xfrm>
          <a:prstGeom prst="rect">
            <a:avLst/>
          </a:prstGeom>
        </p:spPr>
      </p:pic>
    </p:spTree>
    <p:extLst>
      <p:ext uri="{BB962C8B-B14F-4D97-AF65-F5344CB8AC3E}">
        <p14:creationId xmlns:p14="http://schemas.microsoft.com/office/powerpoint/2010/main" val="2440164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739682" y="7076440"/>
            <a:ext cx="990602" cy="365125"/>
          </a:xfrm>
        </p:spPr>
        <p:txBody>
          <a:bodyPr/>
          <a:lstStyle/>
          <a:p>
            <a:fld id="{363483E1-C189-4524-9180-C2B2A244355B}"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C9C0D-8069-4F56-BC8A-62409922F6A4}" type="slidenum">
              <a:rPr lang="en-GB" smtClean="0"/>
              <a:t>‹#›</a:t>
            </a:fld>
            <a:endParaRPr lang="en-GB" dirty="0"/>
          </a:p>
        </p:txBody>
      </p:sp>
    </p:spTree>
    <p:extLst>
      <p:ext uri="{BB962C8B-B14F-4D97-AF65-F5344CB8AC3E}">
        <p14:creationId xmlns:p14="http://schemas.microsoft.com/office/powerpoint/2010/main" val="355270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3483E1-C189-4524-9180-C2B2A244355B}" type="datetimeFigureOut">
              <a:rPr lang="en-GB" smtClean="0"/>
              <a:t>19/02/2020</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C9C0D-8069-4F56-BC8A-62409922F6A4}" type="slidenum">
              <a:rPr lang="en-GB" smtClean="0"/>
              <a:t>‹#›</a:t>
            </a:fld>
            <a:endParaRPr lang="en-GB"/>
          </a:p>
        </p:txBody>
      </p:sp>
    </p:spTree>
    <p:extLst>
      <p:ext uri="{BB962C8B-B14F-4D97-AF65-F5344CB8AC3E}">
        <p14:creationId xmlns:p14="http://schemas.microsoft.com/office/powerpoint/2010/main" val="205459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mple text slide">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EF42BD31-A59E-D84F-91D0-7CECFA46AE1A}"/>
              </a:ext>
            </a:extLst>
          </p:cNvPr>
          <p:cNvSpPr>
            <a:spLocks noGrp="1"/>
          </p:cNvSpPr>
          <p:nvPr>
            <p:ph idx="1" hasCustomPrompt="1"/>
          </p:nvPr>
        </p:nvSpPr>
        <p:spPr>
          <a:xfrm>
            <a:off x="838200" y="1028700"/>
            <a:ext cx="10515600" cy="4786472"/>
          </a:xfrm>
          <a:prstGeom prst="rect">
            <a:avLst/>
          </a:prstGeom>
        </p:spPr>
        <p:txBody>
          <a:bodyPr vert="horz" lIns="91440" tIns="45720" rIns="91440" bIns="45720" rtlCol="0" anchor="t">
            <a:noAutofit/>
          </a:bodyPr>
          <a:lstStyle>
            <a:lvl1pPr>
              <a:defRPr spc="30" baseline="0"/>
            </a:lvl1pPr>
          </a:lstStyle>
          <a:p>
            <a:pPr lvl="0"/>
            <a:r>
              <a:rPr lang="en-US" dirty="0"/>
              <a:t>Edit Master Text Styles </a:t>
            </a:r>
          </a:p>
          <a:p>
            <a:pPr lvl="1"/>
            <a:r>
              <a:rPr lang="en-US" dirty="0"/>
              <a:t>Second level</a:t>
            </a:r>
            <a:br>
              <a:rPr lang="en-US" dirty="0"/>
            </a:br>
            <a:r>
              <a:rPr lang="en-US" dirty="0"/>
              <a:t>Second Line</a:t>
            </a:r>
          </a:p>
          <a:p>
            <a:pPr lvl="2"/>
            <a:r>
              <a:rPr lang="en-US" dirty="0"/>
              <a:t>Third level</a:t>
            </a:r>
            <a:br>
              <a:rPr lang="en-US" dirty="0"/>
            </a:br>
            <a:r>
              <a:rPr lang="en-US" dirty="0"/>
              <a:t>Second Line</a:t>
            </a:r>
          </a:p>
          <a:p>
            <a:pPr lvl="3"/>
            <a:r>
              <a:rPr lang="en-US" dirty="0"/>
              <a:t>Fourth level</a:t>
            </a:r>
          </a:p>
          <a:p>
            <a:pPr lvl="4"/>
            <a:r>
              <a:rPr lang="en-US" dirty="0"/>
              <a:t>Fifth </a:t>
            </a:r>
            <a:r>
              <a:rPr lang="en-US" dirty="0" err="1"/>
              <a:t>levelz</a:t>
            </a:r>
            <a:endParaRPr lang="en-US" dirty="0"/>
          </a:p>
        </p:txBody>
      </p:sp>
      <p:sp>
        <p:nvSpPr>
          <p:cNvPr id="2" name="Date Placeholder 1">
            <a:extLst>
              <a:ext uri="{FF2B5EF4-FFF2-40B4-BE49-F238E27FC236}">
                <a16:creationId xmlns:a16="http://schemas.microsoft.com/office/drawing/2014/main" id="{D88F38A2-E0B2-9C48-9A4A-DF9433AC0274}"/>
              </a:ext>
            </a:extLst>
          </p:cNvPr>
          <p:cNvSpPr>
            <a:spLocks noGrp="1"/>
          </p:cNvSpPr>
          <p:nvPr>
            <p:ph type="dt" sz="half" idx="10"/>
          </p:nvPr>
        </p:nvSpPr>
        <p:spPr/>
        <p:txBody>
          <a:bodyPr/>
          <a:lstStyle/>
          <a:p>
            <a:fld id="{079A9098-E470-EC47-AB66-65B5002F2C1C}" type="datetimeFigureOut">
              <a:rPr lang="en-US" smtClean="0"/>
              <a:pPr/>
              <a:t>2/19/2020</a:t>
            </a:fld>
            <a:endParaRPr lang="en-US" dirty="0"/>
          </a:p>
        </p:txBody>
      </p:sp>
      <p:sp>
        <p:nvSpPr>
          <p:cNvPr id="4" name="Slide Number Placeholder 3">
            <a:extLst>
              <a:ext uri="{FF2B5EF4-FFF2-40B4-BE49-F238E27FC236}">
                <a16:creationId xmlns:a16="http://schemas.microsoft.com/office/drawing/2014/main" id="{00B2156A-C767-704A-A4B2-D0F8A8E047B4}"/>
              </a:ext>
            </a:extLst>
          </p:cNvPr>
          <p:cNvSpPr>
            <a:spLocks noGrp="1"/>
          </p:cNvSpPr>
          <p:nvPr>
            <p:ph type="sldNum" sz="quarter" idx="12"/>
          </p:nvPr>
        </p:nvSpPr>
        <p:spPr/>
        <p:txBody>
          <a:bodyPr/>
          <a:lstStyle/>
          <a:p>
            <a:pPr>
              <a:defRPr/>
            </a:pPr>
            <a:fld id="{E08EDED3-7124-4562-BC95-43C8B5E7D05F}" type="slidenum">
              <a:rPr lang="en-US" smtClean="0"/>
              <a:pPr>
                <a:defRPr/>
              </a:pPr>
              <a:t>‹#›</a:t>
            </a:fld>
            <a:endParaRPr lang="en-US" dirty="0"/>
          </a:p>
        </p:txBody>
      </p:sp>
      <p:sp>
        <p:nvSpPr>
          <p:cNvPr id="5" name="Title 4">
            <a:extLst>
              <a:ext uri="{FF2B5EF4-FFF2-40B4-BE49-F238E27FC236}">
                <a16:creationId xmlns:a16="http://schemas.microsoft.com/office/drawing/2014/main" id="{231EE69C-59A2-344F-844C-8A2D0D7C11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91727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2B33D-3126-5241-9B5F-0407DDE722F2}"/>
              </a:ext>
            </a:extLst>
          </p:cNvPr>
          <p:cNvSpPr>
            <a:spLocks noGrp="1"/>
          </p:cNvSpPr>
          <p:nvPr>
            <p:ph sz="half" idx="1" hasCustomPrompt="1"/>
          </p:nvPr>
        </p:nvSpPr>
        <p:spPr>
          <a:xfrm>
            <a:off x="838200" y="1028700"/>
            <a:ext cx="5181600" cy="4351338"/>
          </a:xfrm>
        </p:spPr>
        <p:txBody>
          <a:bodyPr/>
          <a:lstStyle>
            <a:lvl3pPr marL="373063" indent="-165100">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370FB8-0D11-8747-B2F1-66818D661DBB}"/>
              </a:ext>
            </a:extLst>
          </p:cNvPr>
          <p:cNvSpPr>
            <a:spLocks noGrp="1"/>
          </p:cNvSpPr>
          <p:nvPr>
            <p:ph sz="half" idx="2" hasCustomPrompt="1"/>
          </p:nvPr>
        </p:nvSpPr>
        <p:spPr>
          <a:xfrm>
            <a:off x="6172200" y="1028700"/>
            <a:ext cx="5181600" cy="4351338"/>
          </a:xfrm>
        </p:spPr>
        <p:txBody>
          <a:bodyPr/>
          <a:lstStyle>
            <a:lvl3pPr marL="373063" indent="-171450">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26CE87C-318C-FC46-AC30-E4F9D1A003F6}"/>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159356CB-8F38-3F47-9476-685F81E0EC71}"/>
              </a:ext>
            </a:extLst>
          </p:cNvPr>
          <p:cNvSpPr>
            <a:spLocks noGrp="1"/>
          </p:cNvSpPr>
          <p:nvPr>
            <p:ph type="dt" sz="half" idx="10"/>
          </p:nvPr>
        </p:nvSpPr>
        <p:spPr/>
        <p:txBody>
          <a:bodyPr/>
          <a:lstStyle/>
          <a:p>
            <a:fld id="{079A9098-E470-EC47-AB66-65B5002F2C1C}" type="datetimeFigureOut">
              <a:rPr lang="en-US" smtClean="0"/>
              <a:pPr/>
              <a:t>2/19/2020</a:t>
            </a:fld>
            <a:endParaRPr lang="en-US" dirty="0"/>
          </a:p>
        </p:txBody>
      </p:sp>
      <p:sp>
        <p:nvSpPr>
          <p:cNvPr id="6" name="Slide Number Placeholder 5">
            <a:extLst>
              <a:ext uri="{FF2B5EF4-FFF2-40B4-BE49-F238E27FC236}">
                <a16:creationId xmlns:a16="http://schemas.microsoft.com/office/drawing/2014/main" id="{CC8767FC-52E8-AD40-BA9B-3D2EE7A14F72}"/>
              </a:ext>
            </a:extLst>
          </p:cNvPr>
          <p:cNvSpPr>
            <a:spLocks noGrp="1"/>
          </p:cNvSpPr>
          <p:nvPr>
            <p:ph type="sldNum" sz="quarter" idx="12"/>
          </p:nvPr>
        </p:nvSpPr>
        <p:spPr/>
        <p:txBody>
          <a:bodyPr/>
          <a:lstStyle/>
          <a:p>
            <a:pPr>
              <a:defRPr/>
            </a:pPr>
            <a:fld id="{E08EDED3-7124-4562-BC95-43C8B5E7D05F}" type="slidenum">
              <a:rPr lang="en-US" smtClean="0"/>
              <a:pPr>
                <a:defRPr/>
              </a:pPr>
              <a:t>‹#›</a:t>
            </a:fld>
            <a:endParaRPr lang="en-US" dirty="0"/>
          </a:p>
        </p:txBody>
      </p:sp>
    </p:spTree>
    <p:extLst>
      <p:ext uri="{BB962C8B-B14F-4D97-AF65-F5344CB8AC3E}">
        <p14:creationId xmlns:p14="http://schemas.microsoft.com/office/powerpoint/2010/main" val="17352952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column smaller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2B33D-3126-5241-9B5F-0407DDE722F2}"/>
              </a:ext>
            </a:extLst>
          </p:cNvPr>
          <p:cNvSpPr>
            <a:spLocks noGrp="1"/>
          </p:cNvSpPr>
          <p:nvPr>
            <p:ph sz="half" idx="1" hasCustomPrompt="1"/>
          </p:nvPr>
        </p:nvSpPr>
        <p:spPr>
          <a:xfrm>
            <a:off x="838200" y="1028700"/>
            <a:ext cx="5181600" cy="4351338"/>
          </a:xfrm>
        </p:spPr>
        <p:txBody>
          <a:bodyPr/>
          <a:lstStyle>
            <a:lvl1pPr>
              <a:defRPr sz="1800">
                <a:solidFill>
                  <a:schemeClr val="tx2"/>
                </a:solidFill>
              </a:defRPr>
            </a:lvl1pPr>
            <a:lvl2pPr>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370FB8-0D11-8747-B2F1-66818D661DBB}"/>
              </a:ext>
            </a:extLst>
          </p:cNvPr>
          <p:cNvSpPr>
            <a:spLocks noGrp="1"/>
          </p:cNvSpPr>
          <p:nvPr>
            <p:ph sz="half" idx="2" hasCustomPrompt="1"/>
          </p:nvPr>
        </p:nvSpPr>
        <p:spPr>
          <a:xfrm>
            <a:off x="6172200" y="1028700"/>
            <a:ext cx="5181600" cy="4351338"/>
          </a:xfrm>
        </p:spPr>
        <p:txBody>
          <a:bodyPr/>
          <a:lstStyle>
            <a:lvl1pPr>
              <a:defRPr sz="1800">
                <a:solidFill>
                  <a:schemeClr val="tx2"/>
                </a:solidFill>
              </a:defRPr>
            </a:lvl1pPr>
            <a:lvl2pPr>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26CE87C-318C-FC46-AC30-E4F9D1A003F6}"/>
              </a:ext>
            </a:extLst>
          </p:cNvPr>
          <p:cNvSpPr>
            <a:spLocks noGrp="1"/>
          </p:cNvSpPr>
          <p:nvPr>
            <p:ph type="title"/>
          </p:nvPr>
        </p:nvSpPr>
        <p:spPr/>
        <p:txBody>
          <a:bodyPr/>
          <a:lstStyle>
            <a:lvl1pPr>
              <a:defRPr>
                <a:solidFill>
                  <a:srgbClr val="000000"/>
                </a:solidFill>
              </a:defRPr>
            </a:lvl1pPr>
          </a:lstStyle>
          <a:p>
            <a:r>
              <a:rPr lang="en-US"/>
              <a:t>Click to edit Master title style</a:t>
            </a:r>
          </a:p>
        </p:txBody>
      </p:sp>
    </p:spTree>
    <p:extLst>
      <p:ext uri="{BB962C8B-B14F-4D97-AF65-F5344CB8AC3E}">
        <p14:creationId xmlns:p14="http://schemas.microsoft.com/office/powerpoint/2010/main" val="4996543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8D60F-CCC6-4A42-995F-1EE95E81F9D2}"/>
              </a:ext>
            </a:extLst>
          </p:cNvPr>
          <p:cNvSpPr>
            <a:spLocks noGrp="1"/>
          </p:cNvSpPr>
          <p:nvPr>
            <p:ph type="dt" sz="half" idx="10"/>
          </p:nvPr>
        </p:nvSpPr>
        <p:spPr>
          <a:xfrm>
            <a:off x="751112" y="7256002"/>
            <a:ext cx="990602" cy="365125"/>
          </a:xfrm>
          <a:prstGeom prst="rect">
            <a:avLst/>
          </a:prstGeom>
        </p:spPr>
        <p:txBody>
          <a:bodyPr/>
          <a:lstStyle/>
          <a:p>
            <a:fld id="{079A9098-E470-EC47-AB66-65B5002F2C1C}" type="datetimeFigureOut">
              <a:rPr lang="en-US" smtClean="0"/>
              <a:t>2/19/2020</a:t>
            </a:fld>
            <a:endParaRPr lang="en-US" dirty="0"/>
          </a:p>
        </p:txBody>
      </p:sp>
      <p:sp>
        <p:nvSpPr>
          <p:cNvPr id="4" name="Slide Number Placeholder 3">
            <a:extLst>
              <a:ext uri="{FF2B5EF4-FFF2-40B4-BE49-F238E27FC236}">
                <a16:creationId xmlns:a16="http://schemas.microsoft.com/office/drawing/2014/main" id="{B5A5C63C-B66E-FB49-BE7A-977B4B381036}"/>
              </a:ext>
            </a:extLst>
          </p:cNvPr>
          <p:cNvSpPr>
            <a:spLocks noGrp="1"/>
          </p:cNvSpPr>
          <p:nvPr>
            <p:ph type="sldNum" sz="quarter" idx="12"/>
          </p:nvPr>
        </p:nvSpPr>
        <p:spPr>
          <a:xfrm>
            <a:off x="1883229" y="7256002"/>
            <a:ext cx="718457" cy="365125"/>
          </a:xfrm>
          <a:prstGeom prst="rect">
            <a:avLst/>
          </a:prstGeom>
        </p:spPr>
        <p:txBody>
          <a:bodyPr/>
          <a:lstStyle/>
          <a:p>
            <a:pPr>
              <a:defRPr/>
            </a:pPr>
            <a:fld id="{E08EDED3-7124-4562-BC95-43C8B5E7D05F}" type="slidenum">
              <a:rPr lang="en-US" smtClean="0"/>
              <a:pPr>
                <a:defRPr/>
              </a:pPr>
              <a:t>‹#›</a:t>
            </a:fld>
            <a:endParaRPr lang="en-US" dirty="0"/>
          </a:p>
        </p:txBody>
      </p:sp>
      <p:sp>
        <p:nvSpPr>
          <p:cNvPr id="11" name="Footer Placeholder 22">
            <a:extLst>
              <a:ext uri="{FF2B5EF4-FFF2-40B4-BE49-F238E27FC236}">
                <a16:creationId xmlns:a16="http://schemas.microsoft.com/office/drawing/2014/main" id="{E6E2331F-429F-FE4E-962B-068783B19BB6}"/>
              </a:ext>
            </a:extLst>
          </p:cNvPr>
          <p:cNvSpPr txBox="1">
            <a:spLocks/>
          </p:cNvSpPr>
          <p:nvPr/>
        </p:nvSpPr>
        <p:spPr>
          <a:xfrm>
            <a:off x="7770625" y="6073725"/>
            <a:ext cx="4114800" cy="258790"/>
          </a:xfrm>
          <a:prstGeom prst="rect">
            <a:avLst/>
          </a:prstGeom>
        </p:spPr>
        <p:txBody>
          <a:bodyPr vert="horz" lIns="91440" tIns="45720" rIns="0" bIns="45720" rtlCol="0"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53575A">
                    <a:lumMod val="60000"/>
                    <a:lumOff val="40000"/>
                  </a:srgbClr>
                </a:solidFill>
                <a:effectLst/>
                <a:uLnTx/>
                <a:uFillTx/>
                <a:latin typeface="+mn-lt"/>
                <a:ea typeface="+mn-ea"/>
                <a:cs typeface="+mn-cs"/>
              </a:rPr>
              <a:t>Garrett Confidential  </a:t>
            </a:r>
            <a:r>
              <a:rPr kumimoji="0" lang="en-US" sz="750" b="0" i="0" u="none" strike="noStrike" kern="1200" cap="none" spc="0" normalizeH="0" baseline="0" noProof="0" dirty="0">
                <a:ln>
                  <a:noFill/>
                </a:ln>
                <a:solidFill>
                  <a:schemeClr val="tx1">
                    <a:lumMod val="60000"/>
                    <a:lumOff val="40000"/>
                  </a:schemeClr>
                </a:solidFill>
                <a:effectLst/>
                <a:uLnTx/>
                <a:uFillTx/>
                <a:latin typeface="+mn-lt"/>
                <a:ea typeface="+mn-ea"/>
                <a:cs typeface="+mn-cs"/>
              </a:rPr>
              <a:t> |   </a:t>
            </a:r>
            <a:r>
              <a:rPr kumimoji="0" lang="en-US" sz="750" b="0" i="0" u="none" strike="noStrike" kern="1200" cap="none" spc="0" normalizeH="0" baseline="0" noProof="0" dirty="0">
                <a:ln>
                  <a:noFill/>
                </a:ln>
                <a:solidFill>
                  <a:srgbClr val="53575A">
                    <a:lumMod val="60000"/>
                    <a:lumOff val="40000"/>
                  </a:srgbClr>
                </a:solidFill>
                <a:effectLst/>
                <a:uLnTx/>
                <a:uFillTx/>
                <a:latin typeface="+mn-lt"/>
                <a:ea typeface="+mn-ea"/>
                <a:cs typeface="+mn-cs"/>
              </a:rPr>
              <a:t>Copyrights © 2020 Garrett Motion Inc.</a:t>
            </a:r>
          </a:p>
          <a:p>
            <a:pPr algn="r">
              <a:defRPr/>
            </a:pPr>
            <a:endParaRPr lang="en-US" sz="750" dirty="0">
              <a:solidFill>
                <a:srgbClr val="53575A">
                  <a:alpha val="65000"/>
                </a:srgbClr>
              </a:solidFill>
            </a:endParaRPr>
          </a:p>
        </p:txBody>
      </p:sp>
      <p:pic>
        <p:nvPicPr>
          <p:cNvPr id="7" name="Picture 6">
            <a:extLst>
              <a:ext uri="{FF2B5EF4-FFF2-40B4-BE49-F238E27FC236}">
                <a16:creationId xmlns:a16="http://schemas.microsoft.com/office/drawing/2014/main" id="{5B9ABDB7-E3A1-5E4B-A27C-CC75AE14A6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00077"/>
            <a:ext cx="12192000" cy="557923"/>
          </a:xfrm>
          <a:prstGeom prst="rect">
            <a:avLst/>
          </a:prstGeom>
        </p:spPr>
      </p:pic>
      <p:sp>
        <p:nvSpPr>
          <p:cNvPr id="8" name="Slide Number Placeholder 5">
            <a:extLst>
              <a:ext uri="{FF2B5EF4-FFF2-40B4-BE49-F238E27FC236}">
                <a16:creationId xmlns:a16="http://schemas.microsoft.com/office/drawing/2014/main" id="{16F40317-4388-374B-B788-F84940F793A1}"/>
              </a:ext>
            </a:extLst>
          </p:cNvPr>
          <p:cNvSpPr txBox="1">
            <a:spLocks/>
          </p:cNvSpPr>
          <p:nvPr/>
        </p:nvSpPr>
        <p:spPr>
          <a:xfrm>
            <a:off x="10959169" y="6382200"/>
            <a:ext cx="942759" cy="365125"/>
          </a:xfrm>
          <a:prstGeom prst="rect">
            <a:avLst/>
          </a:prstGeom>
        </p:spPr>
        <p:txBody>
          <a:bodyPr vert="horz" lIns="365760" tIns="91440" rIns="365760" bIns="9144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23AF4B-194F-284D-B401-E607B05232EE}" type="slidenum">
              <a:rPr lang="en-US" smtClean="0">
                <a:solidFill>
                  <a:schemeClr val="bg1">
                    <a:alpha val="70000"/>
                  </a:schemeClr>
                </a:solidFill>
              </a:rPr>
              <a:pPr algn="ctr"/>
              <a:t>‹#›</a:t>
            </a:fld>
            <a:endParaRPr lang="en-US" dirty="0">
              <a:solidFill>
                <a:schemeClr val="bg1">
                  <a:alpha val="70000"/>
                </a:schemeClr>
              </a:solidFill>
            </a:endParaRPr>
          </a:p>
        </p:txBody>
      </p:sp>
    </p:spTree>
    <p:extLst>
      <p:ext uri="{BB962C8B-B14F-4D97-AF65-F5344CB8AC3E}">
        <p14:creationId xmlns:p14="http://schemas.microsoft.com/office/powerpoint/2010/main" val="36152940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ay bar no log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6B7AD-7A43-AD40-B12D-5648ACA3D10E}"/>
              </a:ext>
            </a:extLst>
          </p:cNvPr>
          <p:cNvSpPr>
            <a:spLocks noGrp="1"/>
          </p:cNvSpPr>
          <p:nvPr>
            <p:ph type="dt" sz="half" idx="10"/>
          </p:nvPr>
        </p:nvSpPr>
        <p:spPr/>
        <p:txBody>
          <a:bodyPr/>
          <a:lstStyle/>
          <a:p>
            <a:fld id="{079A9098-E470-EC47-AB66-65B5002F2C1C}" type="datetimeFigureOut">
              <a:rPr lang="en-US" smtClean="0"/>
              <a:pPr/>
              <a:t>2/19/2020</a:t>
            </a:fld>
            <a:endParaRPr lang="en-US" dirty="0"/>
          </a:p>
        </p:txBody>
      </p:sp>
      <p:sp>
        <p:nvSpPr>
          <p:cNvPr id="3" name="Slide Number Placeholder 2">
            <a:extLst>
              <a:ext uri="{FF2B5EF4-FFF2-40B4-BE49-F238E27FC236}">
                <a16:creationId xmlns:a16="http://schemas.microsoft.com/office/drawing/2014/main" id="{D6B075B0-D084-ED42-B9B7-536AB73D11D9}"/>
              </a:ext>
            </a:extLst>
          </p:cNvPr>
          <p:cNvSpPr>
            <a:spLocks noGrp="1"/>
          </p:cNvSpPr>
          <p:nvPr>
            <p:ph type="sldNum" sz="quarter" idx="11"/>
          </p:nvPr>
        </p:nvSpPr>
        <p:spPr/>
        <p:txBody>
          <a:bodyPr/>
          <a:lstStyle/>
          <a:p>
            <a:pPr>
              <a:defRPr/>
            </a:pPr>
            <a:fld id="{E08EDED3-7124-4562-BC95-43C8B5E7D05F}" type="slidenum">
              <a:rPr lang="en-US" smtClean="0"/>
              <a:pPr>
                <a:defRPr/>
              </a:pPr>
              <a:t>‹#›</a:t>
            </a:fld>
            <a:endParaRPr lang="en-US" dirty="0"/>
          </a:p>
        </p:txBody>
      </p:sp>
      <p:pic>
        <p:nvPicPr>
          <p:cNvPr id="6" name="Picture 5">
            <a:extLst>
              <a:ext uri="{FF2B5EF4-FFF2-40B4-BE49-F238E27FC236}">
                <a16:creationId xmlns:a16="http://schemas.microsoft.com/office/drawing/2014/main" id="{63DB6375-E8E4-AD4A-A9BC-B31DDEF68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00077"/>
            <a:ext cx="12192000" cy="557923"/>
          </a:xfrm>
          <a:prstGeom prst="rect">
            <a:avLst/>
          </a:prstGeom>
        </p:spPr>
      </p:pic>
    </p:spTree>
    <p:extLst>
      <p:ext uri="{BB962C8B-B14F-4D97-AF65-F5344CB8AC3E}">
        <p14:creationId xmlns:p14="http://schemas.microsoft.com/office/powerpoint/2010/main" val="31465378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nothing">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2270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Ending">
    <p:bg>
      <p:bgPr>
        <a:solidFill>
          <a:schemeClr val="bg1"/>
        </a:solidFill>
        <a:effectLst/>
      </p:bgPr>
    </p:bg>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491F3942-FE07-8742-ACCF-AA5BDFB337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5535" y="2726268"/>
            <a:ext cx="3300930" cy="1303866"/>
          </a:xfrm>
          <a:prstGeom prst="rect">
            <a:avLst/>
          </a:prstGeom>
        </p:spPr>
      </p:pic>
      <p:sp>
        <p:nvSpPr>
          <p:cNvPr id="12" name="Date Placeholder 11">
            <a:extLst>
              <a:ext uri="{FF2B5EF4-FFF2-40B4-BE49-F238E27FC236}">
                <a16:creationId xmlns:a16="http://schemas.microsoft.com/office/drawing/2014/main" id="{C2EB8D66-604C-3041-A515-91623C76CCCE}"/>
              </a:ext>
            </a:extLst>
          </p:cNvPr>
          <p:cNvSpPr>
            <a:spLocks noGrp="1"/>
          </p:cNvSpPr>
          <p:nvPr>
            <p:ph type="dt" sz="half" idx="10"/>
          </p:nvPr>
        </p:nvSpPr>
        <p:spPr/>
        <p:txBody>
          <a:bodyPr/>
          <a:lstStyle/>
          <a:p>
            <a:fld id="{079A9098-E470-EC47-AB66-65B5002F2C1C}" type="datetimeFigureOut">
              <a:rPr lang="en-US" smtClean="0"/>
              <a:pPr/>
              <a:t>2/19/2020</a:t>
            </a:fld>
            <a:endParaRPr lang="en-US" dirty="0"/>
          </a:p>
        </p:txBody>
      </p:sp>
      <p:sp>
        <p:nvSpPr>
          <p:cNvPr id="14" name="Slide Number Placeholder 13">
            <a:extLst>
              <a:ext uri="{FF2B5EF4-FFF2-40B4-BE49-F238E27FC236}">
                <a16:creationId xmlns:a16="http://schemas.microsoft.com/office/drawing/2014/main" id="{936C7CE0-922A-0646-9657-655EF3B16F3E}"/>
              </a:ext>
            </a:extLst>
          </p:cNvPr>
          <p:cNvSpPr>
            <a:spLocks noGrp="1"/>
          </p:cNvSpPr>
          <p:nvPr>
            <p:ph type="sldNum" sz="quarter" idx="12"/>
          </p:nvPr>
        </p:nvSpPr>
        <p:spPr/>
        <p:txBody>
          <a:bodyPr/>
          <a:lstStyle/>
          <a:p>
            <a:pPr>
              <a:defRPr/>
            </a:pPr>
            <a:fld id="{E08EDED3-7124-4562-BC95-43C8B5E7D05F}" type="slidenum">
              <a:rPr lang="en-US" smtClean="0"/>
              <a:pPr>
                <a:defRPr/>
              </a:pPr>
              <a:t>‹#›</a:t>
            </a:fld>
            <a:endParaRPr lang="en-US" dirty="0"/>
          </a:p>
        </p:txBody>
      </p:sp>
      <p:sp>
        <p:nvSpPr>
          <p:cNvPr id="10" name="Footer Placeholder 22">
            <a:extLst>
              <a:ext uri="{FF2B5EF4-FFF2-40B4-BE49-F238E27FC236}">
                <a16:creationId xmlns:a16="http://schemas.microsoft.com/office/drawing/2014/main" id="{333F4E6D-40F5-0740-9634-B93ADD9A12F3}"/>
              </a:ext>
            </a:extLst>
          </p:cNvPr>
          <p:cNvSpPr txBox="1">
            <a:spLocks/>
          </p:cNvSpPr>
          <p:nvPr/>
        </p:nvSpPr>
        <p:spPr>
          <a:xfrm>
            <a:off x="7770625" y="6073725"/>
            <a:ext cx="4114800" cy="258790"/>
          </a:xfrm>
          <a:prstGeom prst="rect">
            <a:avLst/>
          </a:prstGeom>
        </p:spPr>
        <p:txBody>
          <a:bodyPr vert="horz" lIns="91440" tIns="45720" rIns="0" bIns="45720" rtlCol="0"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53575A">
                    <a:lumMod val="60000"/>
                    <a:lumOff val="40000"/>
                  </a:srgbClr>
                </a:solidFill>
                <a:effectLst/>
                <a:uLnTx/>
                <a:uFillTx/>
                <a:latin typeface="+mn-lt"/>
                <a:ea typeface="+mn-ea"/>
                <a:cs typeface="+mn-cs"/>
              </a:rPr>
              <a:t>Garrett Confidential   </a:t>
            </a:r>
            <a:r>
              <a:rPr kumimoji="0" lang="en-US" sz="750" b="0" i="0" u="none" strike="noStrike" kern="1200" cap="none" spc="0" normalizeH="0" baseline="0" noProof="0" dirty="0">
                <a:ln>
                  <a:noFill/>
                </a:ln>
                <a:solidFill>
                  <a:schemeClr val="tx1">
                    <a:lumMod val="60000"/>
                    <a:lumOff val="40000"/>
                  </a:schemeClr>
                </a:solidFill>
                <a:effectLst/>
                <a:uLnTx/>
                <a:uFillTx/>
                <a:latin typeface="+mn-lt"/>
                <a:ea typeface="+mn-ea"/>
                <a:cs typeface="+mn-cs"/>
              </a:rPr>
              <a:t>|</a:t>
            </a:r>
            <a:r>
              <a:rPr kumimoji="0" lang="en-US" sz="750" b="0" i="0" u="none" strike="noStrike" kern="1200" cap="none" spc="0" normalizeH="0" baseline="0" noProof="0" dirty="0">
                <a:ln>
                  <a:noFill/>
                </a:ln>
                <a:solidFill>
                  <a:srgbClr val="53575A">
                    <a:lumMod val="60000"/>
                    <a:lumOff val="40000"/>
                  </a:srgbClr>
                </a:solidFill>
                <a:effectLst/>
                <a:uLnTx/>
                <a:uFillTx/>
                <a:latin typeface="+mn-lt"/>
                <a:ea typeface="+mn-ea"/>
                <a:cs typeface="+mn-cs"/>
              </a:rPr>
              <a:t>   Copyrights © 2020 Garrett Motion Inc.</a:t>
            </a:r>
          </a:p>
          <a:p>
            <a:pPr algn="r">
              <a:defRPr/>
            </a:pPr>
            <a:endParaRPr lang="en-US" sz="750" dirty="0">
              <a:solidFill>
                <a:srgbClr val="53575A">
                  <a:alpha val="65000"/>
                </a:srgbClr>
              </a:solidFill>
            </a:endParaRPr>
          </a:p>
        </p:txBody>
      </p:sp>
      <p:pic>
        <p:nvPicPr>
          <p:cNvPr id="7" name="Picture 6">
            <a:extLst>
              <a:ext uri="{FF2B5EF4-FFF2-40B4-BE49-F238E27FC236}">
                <a16:creationId xmlns:a16="http://schemas.microsoft.com/office/drawing/2014/main" id="{1FEB82B6-EA23-024D-B673-00207CC49D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00077"/>
            <a:ext cx="12192000" cy="557923"/>
          </a:xfrm>
          <a:prstGeom prst="rect">
            <a:avLst/>
          </a:prstGeom>
        </p:spPr>
      </p:pic>
    </p:spTree>
    <p:extLst>
      <p:ext uri="{BB962C8B-B14F-4D97-AF65-F5344CB8AC3E}">
        <p14:creationId xmlns:p14="http://schemas.microsoft.com/office/powerpoint/2010/main" val="21277236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ending 2">
    <p:bg>
      <p:bgPr>
        <a:solidFill>
          <a:schemeClr val="bg1"/>
        </a:solidFill>
        <a:effectLst/>
      </p:bgPr>
    </p:bg>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C2EB8D66-604C-3041-A515-91623C76CCCE}"/>
              </a:ext>
            </a:extLst>
          </p:cNvPr>
          <p:cNvSpPr>
            <a:spLocks noGrp="1"/>
          </p:cNvSpPr>
          <p:nvPr>
            <p:ph type="dt" sz="half" idx="10"/>
          </p:nvPr>
        </p:nvSpPr>
        <p:spPr/>
        <p:txBody>
          <a:bodyPr/>
          <a:lstStyle/>
          <a:p>
            <a:fld id="{079A9098-E470-EC47-AB66-65B5002F2C1C}" type="datetimeFigureOut">
              <a:rPr lang="en-US" smtClean="0"/>
              <a:pPr/>
              <a:t>2/19/2020</a:t>
            </a:fld>
            <a:endParaRPr lang="en-US" dirty="0"/>
          </a:p>
        </p:txBody>
      </p:sp>
      <p:sp>
        <p:nvSpPr>
          <p:cNvPr id="14" name="Slide Number Placeholder 13">
            <a:extLst>
              <a:ext uri="{FF2B5EF4-FFF2-40B4-BE49-F238E27FC236}">
                <a16:creationId xmlns:a16="http://schemas.microsoft.com/office/drawing/2014/main" id="{936C7CE0-922A-0646-9657-655EF3B16F3E}"/>
              </a:ext>
            </a:extLst>
          </p:cNvPr>
          <p:cNvSpPr>
            <a:spLocks noGrp="1"/>
          </p:cNvSpPr>
          <p:nvPr>
            <p:ph type="sldNum" sz="quarter" idx="12"/>
          </p:nvPr>
        </p:nvSpPr>
        <p:spPr/>
        <p:txBody>
          <a:bodyPr/>
          <a:lstStyle/>
          <a:p>
            <a:pPr>
              <a:defRPr/>
            </a:pPr>
            <a:fld id="{E08EDED3-7124-4562-BC95-43C8B5E7D05F}" type="slidenum">
              <a:rPr lang="en-US" smtClean="0"/>
              <a:pPr>
                <a:defRPr/>
              </a:pPr>
              <a:t>‹#›</a:t>
            </a:fld>
            <a:endParaRPr lang="en-US" dirty="0"/>
          </a:p>
        </p:txBody>
      </p:sp>
      <p:sp>
        <p:nvSpPr>
          <p:cNvPr id="10" name="Footer Placeholder 22">
            <a:extLst>
              <a:ext uri="{FF2B5EF4-FFF2-40B4-BE49-F238E27FC236}">
                <a16:creationId xmlns:a16="http://schemas.microsoft.com/office/drawing/2014/main" id="{333F4E6D-40F5-0740-9634-B93ADD9A12F3}"/>
              </a:ext>
            </a:extLst>
          </p:cNvPr>
          <p:cNvSpPr txBox="1">
            <a:spLocks/>
          </p:cNvSpPr>
          <p:nvPr/>
        </p:nvSpPr>
        <p:spPr>
          <a:xfrm>
            <a:off x="7770625" y="6073725"/>
            <a:ext cx="4114800" cy="258790"/>
          </a:xfrm>
          <a:prstGeom prst="rect">
            <a:avLst/>
          </a:prstGeom>
        </p:spPr>
        <p:txBody>
          <a:bodyPr vert="horz" lIns="91440" tIns="45720" rIns="0" bIns="45720" rtlCol="0"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53575A">
                    <a:lumMod val="60000"/>
                    <a:lumOff val="40000"/>
                  </a:srgbClr>
                </a:solidFill>
                <a:effectLst/>
                <a:uLnTx/>
                <a:uFillTx/>
                <a:latin typeface="+mn-lt"/>
                <a:ea typeface="+mn-ea"/>
                <a:cs typeface="+mn-cs"/>
              </a:rPr>
              <a:t>Garrett Confidential   </a:t>
            </a:r>
            <a:r>
              <a:rPr kumimoji="0" lang="en-US" sz="750" b="0" i="0" u="none" strike="noStrike" kern="1200" cap="none" spc="0" normalizeH="0" baseline="0" noProof="0" dirty="0">
                <a:ln>
                  <a:noFill/>
                </a:ln>
                <a:solidFill>
                  <a:schemeClr val="tx1">
                    <a:lumMod val="60000"/>
                    <a:lumOff val="40000"/>
                  </a:schemeClr>
                </a:solidFill>
                <a:effectLst/>
                <a:uLnTx/>
                <a:uFillTx/>
                <a:latin typeface="+mn-lt"/>
                <a:ea typeface="+mn-ea"/>
                <a:cs typeface="+mn-cs"/>
              </a:rPr>
              <a:t>|</a:t>
            </a:r>
            <a:r>
              <a:rPr kumimoji="0" lang="en-US" sz="750" b="0" i="0" u="none" strike="noStrike" kern="1200" cap="none" spc="0" normalizeH="0" baseline="0" noProof="0" dirty="0">
                <a:ln>
                  <a:noFill/>
                </a:ln>
                <a:solidFill>
                  <a:srgbClr val="53575A">
                    <a:lumMod val="60000"/>
                    <a:lumOff val="40000"/>
                  </a:srgbClr>
                </a:solidFill>
                <a:effectLst/>
                <a:uLnTx/>
                <a:uFillTx/>
                <a:latin typeface="+mn-lt"/>
                <a:ea typeface="+mn-ea"/>
                <a:cs typeface="+mn-cs"/>
              </a:rPr>
              <a:t>   Copyrights © 2020 Garrett Motion Inc.</a:t>
            </a:r>
          </a:p>
          <a:p>
            <a:pPr algn="r">
              <a:defRPr/>
            </a:pPr>
            <a:endParaRPr lang="en-US" sz="750" dirty="0">
              <a:solidFill>
                <a:srgbClr val="53575A">
                  <a:alpha val="65000"/>
                </a:srgbClr>
              </a:solidFill>
            </a:endParaRPr>
          </a:p>
        </p:txBody>
      </p:sp>
      <p:pic>
        <p:nvPicPr>
          <p:cNvPr id="7" name="Picture 6">
            <a:extLst>
              <a:ext uri="{FF2B5EF4-FFF2-40B4-BE49-F238E27FC236}">
                <a16:creationId xmlns:a16="http://schemas.microsoft.com/office/drawing/2014/main" id="{1FEB82B6-EA23-024D-B673-00207CC49D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00077"/>
            <a:ext cx="12192000" cy="557923"/>
          </a:xfrm>
          <a:prstGeom prst="rect">
            <a:avLst/>
          </a:prstGeom>
        </p:spPr>
      </p:pic>
    </p:spTree>
    <p:extLst>
      <p:ext uri="{BB962C8B-B14F-4D97-AF65-F5344CB8AC3E}">
        <p14:creationId xmlns:p14="http://schemas.microsoft.com/office/powerpoint/2010/main" val="42214966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D18384-421C-4A4E-B392-D8B70E9EFFB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6300077"/>
            <a:ext cx="12192000" cy="557923"/>
          </a:xfrm>
          <a:prstGeom prst="rect">
            <a:avLst/>
          </a:prstGeom>
        </p:spPr>
      </p:pic>
      <p:sp>
        <p:nvSpPr>
          <p:cNvPr id="2" name="Title Placeholder 1">
            <a:extLst>
              <a:ext uri="{FF2B5EF4-FFF2-40B4-BE49-F238E27FC236}">
                <a16:creationId xmlns:a16="http://schemas.microsoft.com/office/drawing/2014/main" id="{C7FEBDFE-E75E-AE40-A9AF-AB50A6609542}"/>
              </a:ext>
            </a:extLst>
          </p:cNvPr>
          <p:cNvSpPr>
            <a:spLocks noGrp="1"/>
          </p:cNvSpPr>
          <p:nvPr>
            <p:ph type="title"/>
          </p:nvPr>
        </p:nvSpPr>
        <p:spPr>
          <a:xfrm>
            <a:off x="838200" y="337456"/>
            <a:ext cx="9642838" cy="424732"/>
          </a:xfrm>
          <a:prstGeom prst="rect">
            <a:avLst/>
          </a:prstGeom>
        </p:spPr>
        <p:txBody>
          <a:bodyPr vert="horz" lIns="91440" tIns="45720" rIns="91440" bIns="45720" rtlCol="0" anchor="t">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DF80F4-1189-0C48-B2AA-4D9255A5417A}"/>
              </a:ext>
            </a:extLst>
          </p:cNvPr>
          <p:cNvSpPr>
            <a:spLocks noGrp="1"/>
          </p:cNvSpPr>
          <p:nvPr>
            <p:ph type="body" idx="1"/>
          </p:nvPr>
        </p:nvSpPr>
        <p:spPr>
          <a:xfrm>
            <a:off x="838200" y="1038499"/>
            <a:ext cx="10515600" cy="2993874"/>
          </a:xfrm>
          <a:prstGeom prst="rect">
            <a:avLst/>
          </a:prstGeom>
        </p:spPr>
        <p:txBody>
          <a:bodyPr vert="horz" lIns="91440" tIns="45720" rIns="91440" bIns="45720" rtlCol="0" anchor="t">
            <a:noAutofit/>
          </a:bodyPr>
          <a:lstStyle/>
          <a:p>
            <a:pPr lvl="0"/>
            <a:r>
              <a:rPr lang="en-US" dirty="0"/>
              <a:t>Edit master text styles </a:t>
            </a:r>
          </a:p>
          <a:p>
            <a:pPr lvl="1"/>
            <a:r>
              <a:rPr lang="en-US" dirty="0"/>
              <a:t>Second level</a:t>
            </a:r>
            <a:br>
              <a:rPr lang="en-US" dirty="0"/>
            </a:br>
            <a:r>
              <a:rPr lang="en-US" dirty="0"/>
              <a:t>Second Line</a:t>
            </a:r>
          </a:p>
          <a:p>
            <a:pPr lvl="2"/>
            <a:r>
              <a:rPr lang="en-US" dirty="0"/>
              <a:t>Third level</a:t>
            </a:r>
            <a:br>
              <a:rPr lang="en-US" dirty="0"/>
            </a:br>
            <a:r>
              <a:rPr lang="en-US" dirty="0"/>
              <a:t>Second Line</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538A8FE2-734A-F34B-ADA2-57AEB564E060}"/>
              </a:ext>
            </a:extLst>
          </p:cNvPr>
          <p:cNvSpPr>
            <a:spLocks noGrp="1"/>
          </p:cNvSpPr>
          <p:nvPr>
            <p:ph type="dt" sz="half" idx="2"/>
          </p:nvPr>
        </p:nvSpPr>
        <p:spPr>
          <a:xfrm>
            <a:off x="739682" y="7076440"/>
            <a:ext cx="990602" cy="365125"/>
          </a:xfrm>
          <a:prstGeom prst="rect">
            <a:avLst/>
          </a:prstGeom>
        </p:spPr>
        <p:txBody>
          <a:bodyPr vert="horz" lIns="91440" tIns="45720" rIns="91440" bIns="45720" rtlCol="0" anchor="ctr"/>
          <a:lstStyle>
            <a:lvl1pPr algn="l">
              <a:defRPr sz="1200" spc="100" normalizeH="0" baseline="0">
                <a:solidFill>
                  <a:schemeClr val="accent1"/>
                </a:solidFill>
              </a:defRPr>
            </a:lvl1pPr>
          </a:lstStyle>
          <a:p>
            <a:fld id="{079A9098-E470-EC47-AB66-65B5002F2C1C}" type="datetimeFigureOut">
              <a:rPr lang="en-US" smtClean="0"/>
              <a:pPr/>
              <a:t>2/19/2020</a:t>
            </a:fld>
            <a:endParaRPr lang="en-US" dirty="0"/>
          </a:p>
        </p:txBody>
      </p:sp>
      <p:pic>
        <p:nvPicPr>
          <p:cNvPr id="13" name="Picture 12">
            <a:extLst>
              <a:ext uri="{FF2B5EF4-FFF2-40B4-BE49-F238E27FC236}">
                <a16:creationId xmlns:a16="http://schemas.microsoft.com/office/drawing/2014/main" id="{CA105566-E61F-9D4E-9F6D-E2EC9BE529B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56874" y="266494"/>
            <a:ext cx="1695764" cy="667002"/>
          </a:xfrm>
          <a:prstGeom prst="rect">
            <a:avLst/>
          </a:prstGeom>
        </p:spPr>
      </p:pic>
      <p:sp>
        <p:nvSpPr>
          <p:cNvPr id="26" name="Footer Placeholder 22">
            <a:extLst>
              <a:ext uri="{FF2B5EF4-FFF2-40B4-BE49-F238E27FC236}">
                <a16:creationId xmlns:a16="http://schemas.microsoft.com/office/drawing/2014/main" id="{69759C0A-4527-EF4F-A1C9-29A55BBFAA79}"/>
              </a:ext>
            </a:extLst>
          </p:cNvPr>
          <p:cNvSpPr txBox="1">
            <a:spLocks/>
          </p:cNvSpPr>
          <p:nvPr/>
        </p:nvSpPr>
        <p:spPr>
          <a:xfrm>
            <a:off x="7770625" y="6073725"/>
            <a:ext cx="4114800" cy="258790"/>
          </a:xfrm>
          <a:prstGeom prst="rect">
            <a:avLst/>
          </a:prstGeom>
        </p:spPr>
        <p:txBody>
          <a:bodyPr vert="horz" lIns="91440" tIns="45720" rIns="0" bIns="45720" rtlCol="0"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50" dirty="0">
                <a:solidFill>
                  <a:schemeClr val="tx1">
                    <a:lumMod val="60000"/>
                    <a:lumOff val="40000"/>
                  </a:schemeClr>
                </a:solidFill>
                <a:latin typeface="+mn-lt"/>
              </a:rPr>
              <a:t>|</a:t>
            </a:r>
            <a:r>
              <a:rPr kumimoji="0" lang="en-US" sz="750" b="0" i="0" u="none" strike="noStrike" kern="1200" cap="none" spc="0" normalizeH="0" baseline="0" noProof="0" dirty="0">
                <a:ln>
                  <a:noFill/>
                </a:ln>
                <a:solidFill>
                  <a:schemeClr val="tx1">
                    <a:lumMod val="60000"/>
                    <a:lumOff val="40000"/>
                  </a:schemeClr>
                </a:solidFill>
                <a:effectLst/>
                <a:uLnTx/>
                <a:uFillTx/>
                <a:latin typeface="+mn-lt"/>
                <a:ea typeface="+mn-ea"/>
                <a:cs typeface="+mn-cs"/>
              </a:rPr>
              <a:t>   </a:t>
            </a:r>
            <a:r>
              <a:rPr lang="en-US" sz="750" dirty="0">
                <a:solidFill>
                  <a:schemeClr val="tx1">
                    <a:lumMod val="60000"/>
                    <a:lumOff val="40000"/>
                  </a:schemeClr>
                </a:solidFill>
                <a:effectLst/>
                <a:latin typeface="+mn-lt"/>
              </a:rPr>
              <a:t>Copyrights </a:t>
            </a:r>
            <a:r>
              <a:rPr lang="en-US" sz="750" dirty="0">
                <a:solidFill>
                  <a:schemeClr val="tx1">
                    <a:lumMod val="60000"/>
                    <a:lumOff val="40000"/>
                  </a:schemeClr>
                </a:solidFill>
                <a:latin typeface="+mn-lt"/>
              </a:rPr>
              <a:t>© 2020 Garrett Motion Inc.</a:t>
            </a:r>
          </a:p>
          <a:p>
            <a:pPr algn="r">
              <a:defRPr/>
            </a:pPr>
            <a:endParaRPr lang="en-US" sz="750" dirty="0">
              <a:solidFill>
                <a:srgbClr val="53575A">
                  <a:alpha val="65000"/>
                </a:srgbClr>
              </a:solidFill>
            </a:endParaRPr>
          </a:p>
        </p:txBody>
      </p:sp>
      <p:sp>
        <p:nvSpPr>
          <p:cNvPr id="9" name="Slide Number Placeholder 5">
            <a:extLst>
              <a:ext uri="{FF2B5EF4-FFF2-40B4-BE49-F238E27FC236}">
                <a16:creationId xmlns:a16="http://schemas.microsoft.com/office/drawing/2014/main" id="{A6617096-0B83-DD49-A206-CFA91B37F159}"/>
              </a:ext>
            </a:extLst>
          </p:cNvPr>
          <p:cNvSpPr>
            <a:spLocks noGrp="1"/>
          </p:cNvSpPr>
          <p:nvPr>
            <p:ph type="sldNum" sz="quarter" idx="4"/>
          </p:nvPr>
        </p:nvSpPr>
        <p:spPr>
          <a:xfrm>
            <a:off x="28805" y="7076706"/>
            <a:ext cx="718457" cy="365125"/>
          </a:xfrm>
          <a:prstGeom prst="rect">
            <a:avLst/>
          </a:prstGeom>
        </p:spPr>
        <p:txBody>
          <a:bodyPr vert="horz" lIns="91440" tIns="45720" rIns="91440" bIns="45720" rtlCol="0" anchor="ctr"/>
          <a:lstStyle>
            <a:lvl1pPr algn="l">
              <a:defRPr sz="1200">
                <a:solidFill>
                  <a:schemeClr val="bg1"/>
                </a:solidFill>
              </a:defRPr>
            </a:lvl1pPr>
          </a:lstStyle>
          <a:p>
            <a:pPr>
              <a:defRPr/>
            </a:pPr>
            <a:fld id="{E08EDED3-7124-4562-BC95-43C8B5E7D05F}" type="slidenum">
              <a:rPr lang="en-US" smtClean="0"/>
              <a:pPr>
                <a:defRPr/>
              </a:pPr>
              <a:t>‹#›</a:t>
            </a:fld>
            <a:endParaRPr lang="en-US" dirty="0"/>
          </a:p>
        </p:txBody>
      </p:sp>
    </p:spTree>
    <p:extLst>
      <p:ext uri="{BB962C8B-B14F-4D97-AF65-F5344CB8AC3E}">
        <p14:creationId xmlns:p14="http://schemas.microsoft.com/office/powerpoint/2010/main" val="13762400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4400" rtl="0" eaLnBrk="1" fontAlgn="base" latinLnBrk="0" hangingPunct="1">
        <a:lnSpc>
          <a:spcPct val="90000"/>
        </a:lnSpc>
        <a:spcBef>
          <a:spcPct val="0"/>
        </a:spcBef>
        <a:buNone/>
        <a:defRPr sz="2400" b="1" kern="1200" cap="none" spc="40" baseline="0">
          <a:solidFill>
            <a:srgbClr val="000000"/>
          </a:solidFill>
          <a:latin typeface="+mj-lt"/>
          <a:ea typeface="+mj-ea"/>
          <a:cs typeface="+mj-cs"/>
        </a:defRPr>
      </a:lvl1pPr>
    </p:titleStyle>
    <p:bodyStyle>
      <a:lvl1pPr marL="9525" indent="0" algn="l" defTabSz="914400" rtl="0" eaLnBrk="1" fontAlgn="base" latinLnBrk="0" hangingPunct="1">
        <a:lnSpc>
          <a:spcPct val="90000"/>
        </a:lnSpc>
        <a:spcBef>
          <a:spcPts val="1600"/>
        </a:spcBef>
        <a:spcAft>
          <a:spcPts val="0"/>
        </a:spcAft>
        <a:buClr>
          <a:schemeClr val="accent2"/>
        </a:buClr>
        <a:buFontTx/>
        <a:buNone/>
        <a:tabLst/>
        <a:defRPr sz="2000" b="1" i="0" kern="1000" cap="none" spc="30" baseline="0">
          <a:solidFill>
            <a:schemeClr val="accent2"/>
          </a:solidFill>
          <a:latin typeface="+mn-lt"/>
          <a:ea typeface="+mn-ea"/>
          <a:cs typeface="+mn-cs"/>
        </a:defRPr>
      </a:lvl1pPr>
      <a:lvl2pPr marL="196850" indent="-196850" algn="l" defTabSz="914400" rtl="0" eaLnBrk="1" fontAlgn="base" latinLnBrk="0" hangingPunct="1">
        <a:lnSpc>
          <a:spcPct val="90000"/>
        </a:lnSpc>
        <a:spcBef>
          <a:spcPts val="500"/>
        </a:spcBef>
        <a:spcAft>
          <a:spcPts val="600"/>
        </a:spcAft>
        <a:buClr>
          <a:schemeClr val="tx2"/>
        </a:buClr>
        <a:buSzPct val="90000"/>
        <a:buFont typeface="Arial" panose="020B0604020202020204" pitchFamily="34" charset="0"/>
        <a:buChar char="•"/>
        <a:tabLst/>
        <a:defRPr sz="1800" kern="1200" spc="20" baseline="0">
          <a:solidFill>
            <a:schemeClr val="tx1"/>
          </a:solidFill>
          <a:latin typeface="+mn-lt"/>
          <a:ea typeface="+mn-ea"/>
          <a:cs typeface="+mn-cs"/>
        </a:defRPr>
      </a:lvl2pPr>
      <a:lvl3pPr marL="385763" indent="-177800" algn="l" defTabSz="914400" rtl="0" eaLnBrk="1" fontAlgn="base" latinLnBrk="0" hangingPunct="1">
        <a:lnSpc>
          <a:spcPct val="90000"/>
        </a:lnSpc>
        <a:spcBef>
          <a:spcPts val="500"/>
        </a:spcBef>
        <a:spcAft>
          <a:spcPts val="600"/>
        </a:spcAft>
        <a:buClr>
          <a:schemeClr val="accent6"/>
        </a:buClr>
        <a:buSzPct val="90000"/>
        <a:buFont typeface="Arial" panose="020B0604020202020204" pitchFamily="34" charset="0"/>
        <a:buChar char="•"/>
        <a:tabLst/>
        <a:defRPr sz="1700" kern="1200" spc="20">
          <a:solidFill>
            <a:schemeClr val="tx1"/>
          </a:solidFill>
          <a:latin typeface="+mn-lt"/>
          <a:ea typeface="+mn-ea"/>
          <a:cs typeface="+mn-cs"/>
        </a:defRPr>
      </a:lvl3pPr>
      <a:lvl4pPr marL="561975" indent="-176213" algn="l" defTabSz="914400" rtl="0" eaLnBrk="1" fontAlgn="base" latinLnBrk="0" hangingPunct="1">
        <a:lnSpc>
          <a:spcPct val="90000"/>
        </a:lnSpc>
        <a:spcBef>
          <a:spcPts val="500"/>
        </a:spcBef>
        <a:spcAft>
          <a:spcPts val="600"/>
        </a:spcAft>
        <a:buClr>
          <a:schemeClr val="accent4"/>
        </a:buClr>
        <a:buSzPct val="90000"/>
        <a:buFont typeface="Arial" panose="020B0604020202020204" pitchFamily="34" charset="0"/>
        <a:buChar char="•"/>
        <a:tabLst/>
        <a:defRPr sz="1700" kern="1200" spc="20">
          <a:solidFill>
            <a:schemeClr val="tx1"/>
          </a:solidFill>
          <a:latin typeface="+mn-lt"/>
          <a:ea typeface="+mn-ea"/>
          <a:cs typeface="+mn-cs"/>
        </a:defRPr>
      </a:lvl4pPr>
      <a:lvl5pPr marL="731838" indent="-155575" algn="l" defTabSz="914400" rtl="0" eaLnBrk="1" fontAlgn="base" latinLnBrk="0" hangingPunct="1">
        <a:lnSpc>
          <a:spcPct val="90000"/>
        </a:lnSpc>
        <a:spcBef>
          <a:spcPts val="500"/>
        </a:spcBef>
        <a:spcAft>
          <a:spcPts val="600"/>
        </a:spcAft>
        <a:buClr>
          <a:schemeClr val="accent5"/>
        </a:buClr>
        <a:buSzPct val="90000"/>
        <a:buFont typeface="Arial" panose="020B0604020202020204" pitchFamily="34" charset="0"/>
        <a:buChar char="•"/>
        <a:tabLst/>
        <a:defRPr sz="1800" kern="1200" spc="2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1.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995" y="751382"/>
            <a:ext cx="11555040" cy="4810289"/>
          </a:xfrm>
          <a:solidFill>
            <a:schemeClr val="bg1"/>
          </a:solidFill>
        </p:spPr>
        <p:txBody>
          <a:bodyPr>
            <a:normAutofit fontScale="90000"/>
          </a:bodyPr>
          <a:lstStyle/>
          <a:p>
            <a:pPr algn="l"/>
            <a:r>
              <a:rPr lang="en-GB" sz="2400" dirty="0">
                <a:solidFill>
                  <a:srgbClr val="53575A"/>
                </a:solidFill>
              </a:rPr>
              <a:t>For Two Stage Series Turbos as used on Renault R9M Gen2</a:t>
            </a:r>
            <a:br>
              <a:rPr lang="en-GB" sz="2400" dirty="0">
                <a:solidFill>
                  <a:srgbClr val="53575A"/>
                </a:solidFill>
              </a:rPr>
            </a:br>
            <a:r>
              <a:rPr lang="en-GB" sz="2400" dirty="0">
                <a:solidFill>
                  <a:srgbClr val="53575A"/>
                </a:solidFill>
              </a:rPr>
              <a:t>1.6 litre Euro 5  &amp; Euro 6b engines for </a:t>
            </a:r>
            <a:r>
              <a:rPr lang="en-GB" sz="2400" dirty="0" err="1">
                <a:solidFill>
                  <a:srgbClr val="53575A"/>
                </a:solidFill>
              </a:rPr>
              <a:t>Trafic</a:t>
            </a:r>
            <a:r>
              <a:rPr lang="en-GB" sz="2400" dirty="0">
                <a:solidFill>
                  <a:srgbClr val="53575A"/>
                </a:solidFill>
              </a:rPr>
              <a:t>/</a:t>
            </a:r>
            <a:r>
              <a:rPr lang="en-GB" sz="2400" dirty="0" err="1">
                <a:solidFill>
                  <a:srgbClr val="53575A"/>
                </a:solidFill>
              </a:rPr>
              <a:t>Vivaro</a:t>
            </a:r>
            <a:r>
              <a:rPr lang="en-GB" sz="2400" dirty="0">
                <a:solidFill>
                  <a:srgbClr val="53575A"/>
                </a:solidFill>
              </a:rPr>
              <a:t>/NV300 vehicles</a:t>
            </a:r>
            <a:br>
              <a:rPr lang="en-GB" sz="2400" dirty="0"/>
            </a:br>
            <a:br>
              <a:rPr lang="en-GB" sz="2400" dirty="0"/>
            </a:br>
            <a:r>
              <a:rPr lang="en-GB" sz="2400" dirty="0">
                <a:solidFill>
                  <a:srgbClr val="FF0000"/>
                </a:solidFill>
              </a:rPr>
              <a:t>IMPORTANT REPLACEMENT INFORMATION FOR HP AND LP TURBOS</a:t>
            </a:r>
            <a:br>
              <a:rPr lang="en-GB" sz="2400" dirty="0">
                <a:solidFill>
                  <a:srgbClr val="FF0000"/>
                </a:solidFill>
              </a:rPr>
            </a:br>
            <a:br>
              <a:rPr lang="en-GB" sz="2400" dirty="0"/>
            </a:br>
            <a:r>
              <a:rPr lang="en-GB" sz="2400" dirty="0">
                <a:solidFill>
                  <a:srgbClr val="53575A"/>
                </a:solidFill>
              </a:rPr>
              <a:t>LP turbos</a:t>
            </a:r>
            <a:br>
              <a:rPr lang="en-GB" sz="2400" dirty="0">
                <a:solidFill>
                  <a:srgbClr val="53575A"/>
                </a:solidFill>
              </a:rPr>
            </a:br>
            <a:r>
              <a:rPr lang="en-GB" sz="2400" dirty="0">
                <a:solidFill>
                  <a:srgbClr val="53575A"/>
                </a:solidFill>
              </a:rPr>
              <a:t>Change 1:</a:t>
            </a:r>
            <a:br>
              <a:rPr lang="en-GB" sz="2400" dirty="0">
                <a:solidFill>
                  <a:srgbClr val="53575A"/>
                </a:solidFill>
              </a:rPr>
            </a:br>
            <a:r>
              <a:rPr lang="en-GB" sz="2400" b="0" dirty="0">
                <a:solidFill>
                  <a:srgbClr val="53575A"/>
                </a:solidFill>
              </a:rPr>
              <a:t>821942- 0007, -0009, -0010 were all replaced by -0011. See page 3 for details of important changes.</a:t>
            </a:r>
            <a:br>
              <a:rPr lang="en-GB" sz="2400" dirty="0">
                <a:solidFill>
                  <a:srgbClr val="53575A"/>
                </a:solidFill>
              </a:rPr>
            </a:br>
            <a:r>
              <a:rPr lang="en-GB" sz="2400" dirty="0">
                <a:solidFill>
                  <a:srgbClr val="53575A"/>
                </a:solidFill>
              </a:rPr>
              <a:t>Change 2:</a:t>
            </a:r>
            <a:br>
              <a:rPr lang="en-GB" sz="2400" dirty="0">
                <a:solidFill>
                  <a:srgbClr val="53575A"/>
                </a:solidFill>
              </a:rPr>
            </a:br>
            <a:r>
              <a:rPr lang="en-GB" sz="2400" b="0" dirty="0">
                <a:solidFill>
                  <a:srgbClr val="53575A"/>
                </a:solidFill>
              </a:rPr>
              <a:t>Now replaced by  883861-5001S. This is a minor</a:t>
            </a:r>
            <a:r>
              <a:rPr lang="en-GB" sz="2400" b="0" dirty="0">
                <a:solidFill>
                  <a:srgbClr val="FF0000"/>
                </a:solidFill>
              </a:rPr>
              <a:t> </a:t>
            </a:r>
            <a:r>
              <a:rPr lang="en-GB" sz="2400" b="0" dirty="0">
                <a:solidFill>
                  <a:srgbClr val="53575A"/>
                </a:solidFill>
              </a:rPr>
              <a:t>change. See pages 4 for details of this change.</a:t>
            </a:r>
            <a:br>
              <a:rPr lang="en-GB" sz="2400" dirty="0">
                <a:solidFill>
                  <a:srgbClr val="53575A"/>
                </a:solidFill>
              </a:rPr>
            </a:br>
            <a:br>
              <a:rPr lang="en-GB" sz="2400" dirty="0">
                <a:solidFill>
                  <a:srgbClr val="53575A"/>
                </a:solidFill>
              </a:rPr>
            </a:br>
            <a:r>
              <a:rPr lang="en-GB" sz="2400" dirty="0">
                <a:solidFill>
                  <a:srgbClr val="53575A"/>
                </a:solidFill>
              </a:rPr>
              <a:t>HP turbos</a:t>
            </a:r>
            <a:br>
              <a:rPr lang="en-GB" sz="2400" dirty="0">
                <a:solidFill>
                  <a:srgbClr val="53575A"/>
                </a:solidFill>
              </a:rPr>
            </a:br>
            <a:r>
              <a:rPr lang="en-GB" sz="2400" b="0" dirty="0">
                <a:solidFill>
                  <a:srgbClr val="53575A"/>
                </a:solidFill>
              </a:rPr>
              <a:t>821943-0002 &amp; -0003. See page 5 for details.</a:t>
            </a:r>
            <a:endParaRPr lang="en-GB" sz="1800" b="0" dirty="0">
              <a:solidFill>
                <a:srgbClr val="53575A"/>
              </a:solidFill>
            </a:endParaRPr>
          </a:p>
        </p:txBody>
      </p:sp>
      <p:sp>
        <p:nvSpPr>
          <p:cNvPr id="5" name="Title 1"/>
          <p:cNvSpPr txBox="1">
            <a:spLocks/>
          </p:cNvSpPr>
          <p:nvPr/>
        </p:nvSpPr>
        <p:spPr bwMode="auto">
          <a:xfrm>
            <a:off x="457995" y="196427"/>
            <a:ext cx="7993062"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189" rtl="0" eaLnBrk="0" fontAlgn="base" hangingPunct="0">
              <a:spcBef>
                <a:spcPct val="0"/>
              </a:spcBef>
              <a:spcAft>
                <a:spcPct val="0"/>
              </a:spcAft>
              <a:defRPr lang="en-US" sz="6000" b="1" kern="1200">
                <a:solidFill>
                  <a:schemeClr val="tx1"/>
                </a:solidFill>
                <a:latin typeface="Arial" pitchFamily="34" charset="0"/>
                <a:ea typeface="Arial" charset="0"/>
                <a:cs typeface="Arial" pitchFamily="34" charset="0"/>
              </a:defRPr>
            </a:lvl1pPr>
            <a:lvl2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189"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377"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566"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754"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r>
              <a:rPr lang="en-GB" altLang="en-US" sz="2800" dirty="0"/>
              <a:t>Garrett Technical Bulletin Tech076 Revision B</a:t>
            </a:r>
          </a:p>
        </p:txBody>
      </p:sp>
      <p:sp>
        <p:nvSpPr>
          <p:cNvPr id="6" name="Content Placeholder 23">
            <a:extLst/>
          </p:cNvPr>
          <p:cNvSpPr txBox="1">
            <a:spLocks/>
          </p:cNvSpPr>
          <p:nvPr/>
        </p:nvSpPr>
        <p:spPr>
          <a:xfrm>
            <a:off x="457995" y="5577204"/>
            <a:ext cx="4070349" cy="484748"/>
          </a:xfrm>
          <a:prstGeom prst="rect">
            <a:avLst/>
          </a:prstGeom>
        </p:spPr>
        <p:txBody>
          <a:bodyPr vert="horz" wrap="square"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chemeClr val="tx1"/>
                </a:solidFill>
              </a:rPr>
              <a:t>Note: Manufacturers names, models and numbers are shown in this bulletin for reference purposes only and do not imply that any part is the product of that manufacturer</a:t>
            </a:r>
          </a:p>
        </p:txBody>
      </p:sp>
      <p:sp>
        <p:nvSpPr>
          <p:cNvPr id="9"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graphicFrame>
        <p:nvGraphicFramePr>
          <p:cNvPr id="7" name="Table 6">
            <a:extLst>
              <a:ext uri="{FF2B5EF4-FFF2-40B4-BE49-F238E27FC236}">
                <a16:creationId xmlns:a16="http://schemas.microsoft.com/office/drawing/2014/main" id="{B5F8021C-0A4F-4059-83F7-F19812924B35}"/>
              </a:ext>
            </a:extLst>
          </p:cNvPr>
          <p:cNvGraphicFramePr>
            <a:graphicFrameLocks noGrp="1"/>
          </p:cNvGraphicFramePr>
          <p:nvPr>
            <p:extLst>
              <p:ext uri="{D42A27DB-BD31-4B8C-83A1-F6EECF244321}">
                <p14:modId xmlns:p14="http://schemas.microsoft.com/office/powerpoint/2010/main" val="3934765661"/>
              </p:ext>
            </p:extLst>
          </p:nvPr>
        </p:nvGraphicFramePr>
        <p:xfrm>
          <a:off x="7109254" y="4406692"/>
          <a:ext cx="4782994" cy="1419225"/>
        </p:xfrm>
        <a:graphic>
          <a:graphicData uri="http://schemas.openxmlformats.org/drawingml/2006/table">
            <a:tbl>
              <a:tblPr/>
              <a:tblGrid>
                <a:gridCol w="601362">
                  <a:extLst>
                    <a:ext uri="{9D8B030D-6E8A-4147-A177-3AD203B41FA5}">
                      <a16:colId xmlns:a16="http://schemas.microsoft.com/office/drawing/2014/main" val="675287939"/>
                    </a:ext>
                  </a:extLst>
                </a:gridCol>
                <a:gridCol w="906162">
                  <a:extLst>
                    <a:ext uri="{9D8B030D-6E8A-4147-A177-3AD203B41FA5}">
                      <a16:colId xmlns:a16="http://schemas.microsoft.com/office/drawing/2014/main" val="102066977"/>
                    </a:ext>
                  </a:extLst>
                </a:gridCol>
                <a:gridCol w="3275470">
                  <a:extLst>
                    <a:ext uri="{9D8B030D-6E8A-4147-A177-3AD203B41FA5}">
                      <a16:colId xmlns:a16="http://schemas.microsoft.com/office/drawing/2014/main" val="3457369530"/>
                    </a:ext>
                  </a:extLst>
                </a:gridCol>
              </a:tblGrid>
              <a:tr h="571500">
                <a:tc>
                  <a:txBody>
                    <a:bodyPr/>
                    <a:lstStyle/>
                    <a:p>
                      <a:pPr algn="ctr" fontAlgn="ctr"/>
                      <a:r>
                        <a:rPr lang="en-GB" sz="1100" b="1" i="0" u="none" strike="noStrike">
                          <a:solidFill>
                            <a:srgbClr val="000000"/>
                          </a:solidFill>
                          <a:effectLst/>
                          <a:latin typeface="Calibri" panose="020F0502020204030204" pitchFamily="34" charset="0"/>
                        </a:rPr>
                        <a:t>Bulletin Revision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Detail of changes: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778084"/>
                  </a:ext>
                </a:extLst>
              </a:tr>
              <a:tr h="190500">
                <a:tc>
                  <a:txBody>
                    <a:bodyPr/>
                    <a:lstStyle/>
                    <a:p>
                      <a:pPr algn="ctr" fontAlgn="b"/>
                      <a:r>
                        <a:rPr lang="en-GB" sz="1100" b="0" i="0" u="none" strike="noStrike" dirty="0">
                          <a:solidFill>
                            <a:srgbClr val="000000"/>
                          </a:solidFill>
                          <a:effectLst/>
                          <a:latin typeface="Calibri" panose="020F0502020204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18/02/2020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Corrected graphics to show exact turbos (pages 5 &amp; 6)</a:t>
                      </a:r>
                    </a:p>
                    <a:p>
                      <a:pPr algn="l" fontAlgn="b"/>
                      <a:r>
                        <a:rPr lang="en-GB" sz="1100" b="0" i="0" u="none" strike="noStrike" dirty="0">
                          <a:solidFill>
                            <a:srgbClr val="000000"/>
                          </a:solidFill>
                          <a:effectLst/>
                          <a:latin typeface="Calibri" panose="020F0502020204030204" pitchFamily="34" charset="0"/>
                        </a:rPr>
                        <a:t>Corrected number of studs required and corrected gasket graphic (page 8)</a:t>
                      </a:r>
                    </a:p>
                    <a:p>
                      <a:pPr algn="l" fontAlgn="b"/>
                      <a:r>
                        <a:rPr lang="en-GB" sz="1100" b="0" i="0" u="none" strike="noStrike" dirty="0">
                          <a:solidFill>
                            <a:srgbClr val="000000"/>
                          </a:solidFill>
                          <a:effectLst/>
                          <a:latin typeface="Calibri" panose="020F0502020204030204" pitchFamily="34" charset="0"/>
                        </a:rPr>
                        <a:t>Corrected Gasket and Stud Kit part number (pages 3 &amp; 8)</a:t>
                      </a:r>
                    </a:p>
                    <a:p>
                      <a:pPr algn="l" fontAlgn="b"/>
                      <a:r>
                        <a:rPr lang="en-GB" sz="1100" b="0" i="0" u="none" strike="noStrike" dirty="0">
                          <a:solidFill>
                            <a:srgbClr val="000000"/>
                          </a:solidFill>
                          <a:effectLst/>
                          <a:latin typeface="Calibri" panose="020F0502020204030204" pitchFamily="34" charset="0"/>
                        </a:rPr>
                        <a:t>Updated Euro emissions spec (page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41483"/>
                  </a:ext>
                </a:extLst>
              </a:tr>
            </a:tbl>
          </a:graphicData>
        </a:graphic>
      </p:graphicFrame>
      <p:sp>
        <p:nvSpPr>
          <p:cNvPr id="3" name="TextBox 2">
            <a:extLst>
              <a:ext uri="{FF2B5EF4-FFF2-40B4-BE49-F238E27FC236}">
                <a16:creationId xmlns:a16="http://schemas.microsoft.com/office/drawing/2014/main" id="{1EF24A35-45BF-4B9F-A36D-F900D5EA60E1}"/>
              </a:ext>
            </a:extLst>
          </p:cNvPr>
          <p:cNvSpPr txBox="1"/>
          <p:nvPr/>
        </p:nvSpPr>
        <p:spPr>
          <a:xfrm>
            <a:off x="172995" y="6061952"/>
            <a:ext cx="535459" cy="215444"/>
          </a:xfrm>
          <a:prstGeom prst="rect">
            <a:avLst/>
          </a:prstGeom>
          <a:noFill/>
        </p:spPr>
        <p:txBody>
          <a:bodyPr wrap="square" rtlCol="0">
            <a:spAutoFit/>
          </a:bodyPr>
          <a:lstStyle/>
          <a:p>
            <a:r>
              <a:rPr lang="en-GB" sz="800" dirty="0"/>
              <a:t>Page 1</a:t>
            </a:r>
          </a:p>
        </p:txBody>
      </p:sp>
    </p:spTree>
    <p:extLst>
      <p:ext uri="{BB962C8B-B14F-4D97-AF65-F5344CB8AC3E}">
        <p14:creationId xmlns:p14="http://schemas.microsoft.com/office/powerpoint/2010/main" val="253552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p:cNvSpPr>
            <a:spLocks noGrp="1"/>
          </p:cNvSpPr>
          <p:nvPr>
            <p:ph idx="1"/>
          </p:nvPr>
        </p:nvSpPr>
        <p:spPr>
          <a:xfrm>
            <a:off x="0" y="425138"/>
            <a:ext cx="8129588" cy="923649"/>
          </a:xfrm>
        </p:spPr>
        <p:txBody>
          <a:bodyPr/>
          <a:lstStyle/>
          <a:p>
            <a:pPr>
              <a:lnSpc>
                <a:spcPct val="150000"/>
              </a:lnSpc>
              <a:defRPr/>
            </a:pPr>
            <a:r>
              <a:rPr lang="en-GB" dirty="0"/>
              <a:t>For Renault TwoStage Series Turbos </a:t>
            </a:r>
          </a:p>
          <a:p>
            <a:pPr lvl="1">
              <a:lnSpc>
                <a:spcPct val="150000"/>
              </a:lnSpc>
              <a:defRPr/>
            </a:pPr>
            <a:r>
              <a:rPr lang="en-GB" dirty="0"/>
              <a:t>Turbocharger identification</a:t>
            </a:r>
          </a:p>
        </p:txBody>
      </p:sp>
      <p:grpSp>
        <p:nvGrpSpPr>
          <p:cNvPr id="7" name="Group 6"/>
          <p:cNvGrpSpPr/>
          <p:nvPr/>
        </p:nvGrpSpPr>
        <p:grpSpPr>
          <a:xfrm>
            <a:off x="0" y="1348787"/>
            <a:ext cx="4453877" cy="4744623"/>
            <a:chOff x="7510824" y="1023198"/>
            <a:chExt cx="4453877" cy="4744623"/>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0824" y="1557246"/>
              <a:ext cx="4453877" cy="4210575"/>
            </a:xfrm>
            <a:prstGeom prst="rect">
              <a:avLst/>
            </a:prstGeom>
          </p:spPr>
        </p:pic>
        <p:cxnSp>
          <p:nvCxnSpPr>
            <p:cNvPr id="21" name="Straight Arrow Connector 20"/>
            <p:cNvCxnSpPr/>
            <p:nvPr/>
          </p:nvCxnSpPr>
          <p:spPr>
            <a:xfrm flipH="1">
              <a:off x="9994945" y="1293342"/>
              <a:ext cx="741964" cy="12933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252982" y="4013987"/>
              <a:ext cx="1184359" cy="8441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826151" y="4673507"/>
              <a:ext cx="1054612" cy="646331"/>
            </a:xfrm>
            <a:prstGeom prst="rect">
              <a:avLst/>
            </a:prstGeom>
            <a:solidFill>
              <a:srgbClr val="FF0000"/>
            </a:solidFill>
          </p:spPr>
          <p:txBody>
            <a:bodyPr wrap="square" rtlCol="0">
              <a:spAutoFit/>
            </a:bodyPr>
            <a:lstStyle/>
            <a:p>
              <a:r>
                <a:rPr lang="en-GB" dirty="0">
                  <a:solidFill>
                    <a:schemeClr val="bg1"/>
                  </a:solidFill>
                </a:rPr>
                <a:t>LP Turbo</a:t>
              </a:r>
            </a:p>
          </p:txBody>
        </p:sp>
        <p:sp>
          <p:nvSpPr>
            <p:cNvPr id="28" name="TextBox 27"/>
            <p:cNvSpPr txBox="1"/>
            <p:nvPr/>
          </p:nvSpPr>
          <p:spPr>
            <a:xfrm>
              <a:off x="10313081" y="1023198"/>
              <a:ext cx="1054612" cy="646331"/>
            </a:xfrm>
            <a:prstGeom prst="rect">
              <a:avLst/>
            </a:prstGeom>
            <a:solidFill>
              <a:srgbClr val="FF0000"/>
            </a:solidFill>
          </p:spPr>
          <p:txBody>
            <a:bodyPr wrap="square" rtlCol="0">
              <a:spAutoFit/>
            </a:bodyPr>
            <a:lstStyle/>
            <a:p>
              <a:r>
                <a:rPr lang="en-GB" dirty="0">
                  <a:solidFill>
                    <a:schemeClr val="bg1"/>
                  </a:solidFill>
                </a:rPr>
                <a:t>HP Turbo</a:t>
              </a:r>
            </a:p>
          </p:txBody>
        </p:sp>
      </p:grpSp>
      <p:grpSp>
        <p:nvGrpSpPr>
          <p:cNvPr id="8" name="Group 7"/>
          <p:cNvGrpSpPr/>
          <p:nvPr/>
        </p:nvGrpSpPr>
        <p:grpSpPr>
          <a:xfrm>
            <a:off x="8452305" y="1791982"/>
            <a:ext cx="3471981" cy="4230032"/>
            <a:chOff x="399805" y="1505903"/>
            <a:chExt cx="3471981" cy="4230032"/>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805" y="1589134"/>
              <a:ext cx="2995472" cy="4146801"/>
            </a:xfrm>
            <a:prstGeom prst="rect">
              <a:avLst/>
            </a:prstGeom>
          </p:spPr>
        </p:pic>
        <p:cxnSp>
          <p:nvCxnSpPr>
            <p:cNvPr id="36" name="Straight Arrow Connector 35"/>
            <p:cNvCxnSpPr/>
            <p:nvPr/>
          </p:nvCxnSpPr>
          <p:spPr>
            <a:xfrm flipH="1">
              <a:off x="2211670" y="1944130"/>
              <a:ext cx="984612" cy="11068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00723" y="1505903"/>
              <a:ext cx="1671063" cy="923330"/>
            </a:xfrm>
            <a:prstGeom prst="rect">
              <a:avLst/>
            </a:prstGeom>
            <a:solidFill>
              <a:srgbClr val="FF0000"/>
            </a:solidFill>
          </p:spPr>
          <p:txBody>
            <a:bodyPr wrap="square" rtlCol="0">
              <a:spAutoFit/>
            </a:bodyPr>
            <a:lstStyle/>
            <a:p>
              <a:r>
                <a:rPr lang="en-GB" dirty="0">
                  <a:solidFill>
                    <a:schemeClr val="bg1"/>
                  </a:solidFill>
                </a:rPr>
                <a:t>Compressor connecting pipe</a:t>
              </a:r>
            </a:p>
          </p:txBody>
        </p:sp>
      </p:grpSp>
      <p:grpSp>
        <p:nvGrpSpPr>
          <p:cNvPr id="9" name="Group 8"/>
          <p:cNvGrpSpPr/>
          <p:nvPr/>
        </p:nvGrpSpPr>
        <p:grpSpPr>
          <a:xfrm>
            <a:off x="4464824" y="1728208"/>
            <a:ext cx="4115547" cy="4293806"/>
            <a:chOff x="3395277" y="1589134"/>
            <a:chExt cx="4115547" cy="4293806"/>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5277" y="1589134"/>
              <a:ext cx="4115547" cy="4210575"/>
            </a:xfrm>
            <a:prstGeom prst="rect">
              <a:avLst/>
            </a:prstGeom>
          </p:spPr>
        </p:pic>
        <p:sp>
          <p:nvSpPr>
            <p:cNvPr id="26" name="TextBox 25"/>
            <p:cNvSpPr txBox="1"/>
            <p:nvPr/>
          </p:nvSpPr>
          <p:spPr>
            <a:xfrm>
              <a:off x="5434762" y="4959610"/>
              <a:ext cx="2007181" cy="923330"/>
            </a:xfrm>
            <a:prstGeom prst="rect">
              <a:avLst/>
            </a:prstGeom>
            <a:solidFill>
              <a:srgbClr val="FF0000"/>
            </a:solidFill>
          </p:spPr>
          <p:txBody>
            <a:bodyPr wrap="square" rtlCol="0">
              <a:spAutoFit/>
            </a:bodyPr>
            <a:lstStyle/>
            <a:p>
              <a:r>
                <a:rPr lang="en-GB" dirty="0">
                  <a:solidFill>
                    <a:schemeClr val="bg1"/>
                  </a:solidFill>
                </a:rPr>
                <a:t>Integrated exhaust manifold of HP turbo</a:t>
              </a:r>
            </a:p>
          </p:txBody>
        </p:sp>
        <p:cxnSp>
          <p:nvCxnSpPr>
            <p:cNvPr id="31" name="Straight Arrow Connector 30"/>
            <p:cNvCxnSpPr/>
            <p:nvPr/>
          </p:nvCxnSpPr>
          <p:spPr>
            <a:xfrm flipH="1" flipV="1">
              <a:off x="5846263" y="3716079"/>
              <a:ext cx="544487" cy="1326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sp>
        <p:nvSpPr>
          <p:cNvPr id="19" name="TextBox 18">
            <a:extLst>
              <a:ext uri="{FF2B5EF4-FFF2-40B4-BE49-F238E27FC236}">
                <a16:creationId xmlns:a16="http://schemas.microsoft.com/office/drawing/2014/main" id="{B5C19595-0E37-4CCE-89F2-42829014CB9C}"/>
              </a:ext>
            </a:extLst>
          </p:cNvPr>
          <p:cNvSpPr txBox="1"/>
          <p:nvPr/>
        </p:nvSpPr>
        <p:spPr>
          <a:xfrm>
            <a:off x="172995" y="6061952"/>
            <a:ext cx="535459" cy="215444"/>
          </a:xfrm>
          <a:prstGeom prst="rect">
            <a:avLst/>
          </a:prstGeom>
          <a:noFill/>
        </p:spPr>
        <p:txBody>
          <a:bodyPr wrap="square" rtlCol="0">
            <a:spAutoFit/>
          </a:bodyPr>
          <a:lstStyle/>
          <a:p>
            <a:r>
              <a:rPr lang="en-GB" sz="800" dirty="0"/>
              <a:t>Page 2</a:t>
            </a:r>
          </a:p>
        </p:txBody>
      </p:sp>
    </p:spTree>
    <p:extLst>
      <p:ext uri="{BB962C8B-B14F-4D97-AF65-F5344CB8AC3E}">
        <p14:creationId xmlns:p14="http://schemas.microsoft.com/office/powerpoint/2010/main" val="208243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p:cNvSpPr>
            <a:spLocks noGrp="1"/>
          </p:cNvSpPr>
          <p:nvPr>
            <p:ph idx="1"/>
          </p:nvPr>
        </p:nvSpPr>
        <p:spPr>
          <a:xfrm>
            <a:off x="189923" y="0"/>
            <a:ext cx="11833192" cy="6186616"/>
          </a:xfrm>
        </p:spPr>
        <p:txBody>
          <a:bodyPr/>
          <a:lstStyle/>
          <a:p>
            <a:pPr>
              <a:lnSpc>
                <a:spcPct val="150000"/>
              </a:lnSpc>
              <a:defRPr/>
            </a:pPr>
            <a:r>
              <a:rPr lang="en-GB" dirty="0"/>
              <a:t>For Renault TwoStage Series Turbos </a:t>
            </a:r>
          </a:p>
          <a:p>
            <a:pPr lvl="1">
              <a:lnSpc>
                <a:spcPct val="150000"/>
              </a:lnSpc>
              <a:defRPr/>
            </a:pPr>
            <a:r>
              <a:rPr lang="en-GB" dirty="0"/>
              <a:t>Summary of changes to 821942-0011</a:t>
            </a:r>
          </a:p>
          <a:p>
            <a:pPr lvl="2">
              <a:lnSpc>
                <a:spcPct val="150000"/>
              </a:lnSpc>
              <a:defRPr/>
            </a:pPr>
            <a:r>
              <a:rPr lang="en-GB" sz="1800" dirty="0"/>
              <a:t>The turbine housing material of the LP turbocharger changed.</a:t>
            </a:r>
          </a:p>
          <a:p>
            <a:pPr lvl="2">
              <a:lnSpc>
                <a:spcPct val="150000"/>
              </a:lnSpc>
              <a:defRPr/>
            </a:pPr>
            <a:r>
              <a:rPr lang="en-GB" sz="1800" dirty="0"/>
              <a:t>At the same time the connecting studs of the HP turbo changed due to the different expansion rate of the LP housing new material.</a:t>
            </a:r>
          </a:p>
          <a:p>
            <a:pPr>
              <a:lnSpc>
                <a:spcPct val="150000"/>
              </a:lnSpc>
              <a:defRPr/>
            </a:pPr>
            <a:r>
              <a:rPr lang="en-GB" dirty="0"/>
              <a:t>It is vitally important to ensure that the correct HP turbo studs are used when installing a new LP turbo. Failure to do this will lead to loosening of the joint between the two turbos, with consequent exhaust gas leakage and the potential for turbo and vehicle damage and also fire.</a:t>
            </a:r>
          </a:p>
          <a:p>
            <a:pPr lvl="1">
              <a:lnSpc>
                <a:spcPct val="150000"/>
              </a:lnSpc>
              <a:defRPr/>
            </a:pPr>
            <a:r>
              <a:rPr lang="en-GB" sz="1900" dirty="0"/>
              <a:t>A new Gasket &amp; Stud Kit, part number 901027-0001 is available to ensure that you use the correct studs</a:t>
            </a:r>
            <a:endParaRPr lang="en-GB" dirty="0"/>
          </a:p>
          <a:p>
            <a:pPr lvl="1">
              <a:lnSpc>
                <a:spcPct val="150000"/>
              </a:lnSpc>
              <a:defRPr/>
            </a:pPr>
            <a:r>
              <a:rPr lang="en-GB" sz="1900" dirty="0"/>
              <a:t>Page 8 shows the correct replacement procedure</a:t>
            </a:r>
            <a:endParaRPr lang="en-GB" dirty="0"/>
          </a:p>
        </p:txBody>
      </p:sp>
      <p:sp>
        <p:nvSpPr>
          <p:cNvPr id="17"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sp>
        <p:nvSpPr>
          <p:cNvPr id="4" name="TextBox 3">
            <a:extLst>
              <a:ext uri="{FF2B5EF4-FFF2-40B4-BE49-F238E27FC236}">
                <a16:creationId xmlns:a16="http://schemas.microsoft.com/office/drawing/2014/main" id="{25DEBB5A-C59C-4249-A0BF-673FAD8EAE13}"/>
              </a:ext>
            </a:extLst>
          </p:cNvPr>
          <p:cNvSpPr txBox="1"/>
          <p:nvPr/>
        </p:nvSpPr>
        <p:spPr>
          <a:xfrm>
            <a:off x="172995" y="6061952"/>
            <a:ext cx="535459" cy="215444"/>
          </a:xfrm>
          <a:prstGeom prst="rect">
            <a:avLst/>
          </a:prstGeom>
          <a:noFill/>
        </p:spPr>
        <p:txBody>
          <a:bodyPr wrap="square" rtlCol="0">
            <a:spAutoFit/>
          </a:bodyPr>
          <a:lstStyle/>
          <a:p>
            <a:r>
              <a:rPr lang="en-GB" sz="800" dirty="0"/>
              <a:t>Page 3</a:t>
            </a:r>
          </a:p>
        </p:txBody>
      </p:sp>
    </p:spTree>
    <p:extLst>
      <p:ext uri="{BB962C8B-B14F-4D97-AF65-F5344CB8AC3E}">
        <p14:creationId xmlns:p14="http://schemas.microsoft.com/office/powerpoint/2010/main" val="168284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p:cNvSpPr>
            <a:spLocks noGrp="1"/>
          </p:cNvSpPr>
          <p:nvPr>
            <p:ph idx="1"/>
          </p:nvPr>
        </p:nvSpPr>
        <p:spPr>
          <a:xfrm>
            <a:off x="164756" y="0"/>
            <a:ext cx="11833192" cy="6186616"/>
          </a:xfrm>
        </p:spPr>
        <p:txBody>
          <a:bodyPr/>
          <a:lstStyle/>
          <a:p>
            <a:pPr>
              <a:lnSpc>
                <a:spcPct val="150000"/>
              </a:lnSpc>
              <a:defRPr/>
            </a:pPr>
            <a:r>
              <a:rPr lang="en-GB" dirty="0"/>
              <a:t>For Renault TwoStage Series Turbos </a:t>
            </a:r>
          </a:p>
          <a:p>
            <a:pPr lvl="1">
              <a:lnSpc>
                <a:spcPct val="150000"/>
              </a:lnSpc>
              <a:defRPr/>
            </a:pPr>
            <a:r>
              <a:rPr lang="en-GB" dirty="0"/>
              <a:t>Summary of changes from 821942-0011 to 883861-0001</a:t>
            </a:r>
          </a:p>
          <a:p>
            <a:pPr lvl="2">
              <a:lnSpc>
                <a:spcPct val="150000"/>
              </a:lnSpc>
              <a:defRPr/>
            </a:pPr>
            <a:r>
              <a:rPr lang="en-GB" sz="1800" dirty="0"/>
              <a:t>Garrett internal - change of supplier for component only – no difference in turbocharger fit or performance</a:t>
            </a:r>
          </a:p>
          <a:p>
            <a:pPr lvl="2">
              <a:lnSpc>
                <a:spcPct val="150000"/>
              </a:lnSpc>
              <a:defRPr/>
            </a:pPr>
            <a:r>
              <a:rPr lang="en-GB" sz="1800" dirty="0"/>
              <a:t>883861-0001 is a Direct Service Replacement for 821942-0011</a:t>
            </a:r>
          </a:p>
          <a:p>
            <a:pPr marL="207963" lvl="2" indent="0">
              <a:lnSpc>
                <a:spcPct val="150000"/>
              </a:lnSpc>
              <a:buNone/>
              <a:defRPr/>
            </a:pPr>
            <a:r>
              <a:rPr lang="en-GB" sz="1800" b="1" dirty="0">
                <a:solidFill>
                  <a:srgbClr val="FF0000"/>
                </a:solidFill>
              </a:rPr>
              <a:t>When using 883861-0001 to replace 821942-0007, -0008 or -0010 the important notes on page 3 apply.</a:t>
            </a:r>
          </a:p>
        </p:txBody>
      </p:sp>
      <p:sp>
        <p:nvSpPr>
          <p:cNvPr id="17"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sp>
        <p:nvSpPr>
          <p:cNvPr id="4" name="TextBox 3">
            <a:extLst>
              <a:ext uri="{FF2B5EF4-FFF2-40B4-BE49-F238E27FC236}">
                <a16:creationId xmlns:a16="http://schemas.microsoft.com/office/drawing/2014/main" id="{BC784036-F8DE-48A7-BF72-14BD72708361}"/>
              </a:ext>
            </a:extLst>
          </p:cNvPr>
          <p:cNvSpPr txBox="1"/>
          <p:nvPr/>
        </p:nvSpPr>
        <p:spPr>
          <a:xfrm>
            <a:off x="172995" y="6061952"/>
            <a:ext cx="535459" cy="215444"/>
          </a:xfrm>
          <a:prstGeom prst="rect">
            <a:avLst/>
          </a:prstGeom>
          <a:noFill/>
        </p:spPr>
        <p:txBody>
          <a:bodyPr wrap="square" rtlCol="0">
            <a:spAutoFit/>
          </a:bodyPr>
          <a:lstStyle/>
          <a:p>
            <a:r>
              <a:rPr lang="en-GB" sz="800" dirty="0"/>
              <a:t>Page 4</a:t>
            </a:r>
          </a:p>
        </p:txBody>
      </p:sp>
    </p:spTree>
    <p:extLst>
      <p:ext uri="{BB962C8B-B14F-4D97-AF65-F5344CB8AC3E}">
        <p14:creationId xmlns:p14="http://schemas.microsoft.com/office/powerpoint/2010/main" val="264142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00EF1D-8EBB-4E2C-8D1F-6486C8EAE8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16" r="1776"/>
          <a:stretch/>
        </p:blipFill>
        <p:spPr>
          <a:xfrm>
            <a:off x="256718" y="1075071"/>
            <a:ext cx="5669855" cy="3341019"/>
          </a:xfrm>
          <a:prstGeom prst="rect">
            <a:avLst/>
          </a:prstGeom>
          <a:ln w="28575">
            <a:noFill/>
          </a:ln>
        </p:spPr>
      </p:pic>
      <p:pic>
        <p:nvPicPr>
          <p:cNvPr id="3" name="Picture 2">
            <a:extLst>
              <a:ext uri="{FF2B5EF4-FFF2-40B4-BE49-F238E27FC236}">
                <a16:creationId xmlns:a16="http://schemas.microsoft.com/office/drawing/2014/main" id="{A3715BDA-1A4E-4DD6-A719-AB5B38D3E5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45" r="1548"/>
          <a:stretch/>
        </p:blipFill>
        <p:spPr>
          <a:xfrm>
            <a:off x="6054810" y="1068500"/>
            <a:ext cx="5865341" cy="3353268"/>
          </a:xfrm>
          <a:prstGeom prst="rect">
            <a:avLst/>
          </a:prstGeom>
          <a:solidFill>
            <a:schemeClr val="accent2"/>
          </a:solidFill>
          <a:ln w="28575">
            <a:noFill/>
          </a:ln>
        </p:spPr>
      </p:pic>
      <p:cxnSp>
        <p:nvCxnSpPr>
          <p:cNvPr id="10" name="Straight Arrow Connector 9"/>
          <p:cNvCxnSpPr>
            <a:cxnSpLocks/>
            <a:stCxn id="7" idx="2"/>
          </p:cNvCxnSpPr>
          <p:nvPr/>
        </p:nvCxnSpPr>
        <p:spPr>
          <a:xfrm flipH="1">
            <a:off x="2669061" y="1727833"/>
            <a:ext cx="1734796" cy="17602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3517557" y="1727833"/>
            <a:ext cx="886299" cy="1371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7" idx="2"/>
            <a:endCxn id="56" idx="0"/>
          </p:cNvCxnSpPr>
          <p:nvPr/>
        </p:nvCxnSpPr>
        <p:spPr>
          <a:xfrm flipH="1">
            <a:off x="2840605" y="1727833"/>
            <a:ext cx="1563252" cy="214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7" idx="2"/>
          </p:cNvCxnSpPr>
          <p:nvPr/>
        </p:nvCxnSpPr>
        <p:spPr>
          <a:xfrm flipH="1">
            <a:off x="3803078" y="1727833"/>
            <a:ext cx="600779" cy="2251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86681" y="1204613"/>
            <a:ext cx="1434351" cy="523220"/>
          </a:xfrm>
          <a:prstGeom prst="rect">
            <a:avLst/>
          </a:prstGeom>
          <a:solidFill>
            <a:srgbClr val="FF0000"/>
          </a:solidFill>
        </p:spPr>
        <p:txBody>
          <a:bodyPr wrap="square" rtlCol="0">
            <a:spAutoFit/>
          </a:bodyPr>
          <a:lstStyle/>
          <a:p>
            <a:r>
              <a:rPr lang="en-GB" sz="1400" dirty="0">
                <a:solidFill>
                  <a:schemeClr val="bg1"/>
                </a:solidFill>
              </a:rPr>
              <a:t>5 x studs with Torx E7 head</a:t>
            </a:r>
          </a:p>
        </p:txBody>
      </p:sp>
      <p:cxnSp>
        <p:nvCxnSpPr>
          <p:cNvPr id="31" name="Straight Arrow Connector 30"/>
          <p:cNvCxnSpPr>
            <a:cxnSpLocks/>
            <a:endCxn id="91" idx="0"/>
          </p:cNvCxnSpPr>
          <p:nvPr/>
        </p:nvCxnSpPr>
        <p:spPr>
          <a:xfrm flipH="1">
            <a:off x="8537555" y="1794388"/>
            <a:ext cx="1064618" cy="2058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H="1">
            <a:off x="8412378" y="1794388"/>
            <a:ext cx="1189795" cy="16936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35" idx="2"/>
          </p:cNvCxnSpPr>
          <p:nvPr/>
        </p:nvCxnSpPr>
        <p:spPr>
          <a:xfrm flipH="1">
            <a:off x="9260104" y="1785518"/>
            <a:ext cx="332752" cy="12529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H="1">
            <a:off x="9602173" y="1785518"/>
            <a:ext cx="15751" cy="21730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727470" y="1262298"/>
            <a:ext cx="1730772" cy="523220"/>
          </a:xfrm>
          <a:prstGeom prst="rect">
            <a:avLst/>
          </a:prstGeom>
          <a:solidFill>
            <a:srgbClr val="FF0000"/>
          </a:solidFill>
        </p:spPr>
        <p:txBody>
          <a:bodyPr wrap="square" rtlCol="0">
            <a:spAutoFit/>
          </a:bodyPr>
          <a:lstStyle/>
          <a:p>
            <a:r>
              <a:rPr lang="en-GB" sz="1400" dirty="0">
                <a:solidFill>
                  <a:schemeClr val="bg1"/>
                </a:solidFill>
              </a:rPr>
              <a:t>5 x studs with 5mm Hexagon head</a:t>
            </a:r>
          </a:p>
        </p:txBody>
      </p:sp>
      <p:sp>
        <p:nvSpPr>
          <p:cNvPr id="28" name="Title 1"/>
          <p:cNvSpPr txBox="1">
            <a:spLocks/>
          </p:cNvSpPr>
          <p:nvPr/>
        </p:nvSpPr>
        <p:spPr>
          <a:xfrm>
            <a:off x="5713800" y="4184604"/>
            <a:ext cx="2927180" cy="553549"/>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b="1" dirty="0">
                <a:solidFill>
                  <a:srgbClr val="FF0000"/>
                </a:solidFill>
              </a:rPr>
              <a:t>New HP Turbo 821943-0003</a:t>
            </a:r>
          </a:p>
        </p:txBody>
      </p:sp>
      <p:cxnSp>
        <p:nvCxnSpPr>
          <p:cNvPr id="42" name="Straight Connector 41"/>
          <p:cNvCxnSpPr>
            <a:stCxn id="56" idx="2"/>
            <a:endCxn id="37" idx="0"/>
          </p:cNvCxnSpPr>
          <p:nvPr/>
        </p:nvCxnSpPr>
        <p:spPr>
          <a:xfrm>
            <a:off x="2840605" y="4316681"/>
            <a:ext cx="109323" cy="780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91" idx="2"/>
          </p:cNvCxnSpPr>
          <p:nvPr/>
        </p:nvCxnSpPr>
        <p:spPr>
          <a:xfrm flipH="1">
            <a:off x="8236366" y="4296556"/>
            <a:ext cx="301189" cy="7981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885" y="5094744"/>
            <a:ext cx="1590105" cy="1083276"/>
          </a:xfrm>
          <a:prstGeom prst="rect">
            <a:avLst/>
          </a:prstGeom>
          <a:ln w="28575">
            <a:solidFill>
              <a:srgbClr val="FF0000"/>
            </a:solidFill>
          </a:ln>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6777" y="5097105"/>
            <a:ext cx="1706301" cy="1077027"/>
          </a:xfrm>
          <a:prstGeom prst="rect">
            <a:avLst/>
          </a:prstGeom>
          <a:ln w="28575">
            <a:solidFill>
              <a:srgbClr val="FF0000"/>
            </a:solidFill>
          </a:ln>
        </p:spPr>
      </p:pic>
      <p:sp>
        <p:nvSpPr>
          <p:cNvPr id="26" name="TextBox 25"/>
          <p:cNvSpPr txBox="1"/>
          <p:nvPr/>
        </p:nvSpPr>
        <p:spPr>
          <a:xfrm>
            <a:off x="4478308" y="5546953"/>
            <a:ext cx="2238347" cy="276999"/>
          </a:xfrm>
          <a:prstGeom prst="rect">
            <a:avLst/>
          </a:prstGeom>
          <a:solidFill>
            <a:srgbClr val="FF0000"/>
          </a:solidFill>
        </p:spPr>
        <p:txBody>
          <a:bodyPr wrap="square" rtlCol="0">
            <a:spAutoFit/>
          </a:bodyPr>
          <a:lstStyle/>
          <a:p>
            <a:r>
              <a:rPr lang="en-GB" sz="1200" dirty="0">
                <a:solidFill>
                  <a:schemeClr val="bg1"/>
                </a:solidFill>
              </a:rPr>
              <a:t>*TBV = Turbine Bypass Valve</a:t>
            </a:r>
          </a:p>
        </p:txBody>
      </p:sp>
      <p:sp>
        <p:nvSpPr>
          <p:cNvPr id="38" name="TextBox 37"/>
          <p:cNvSpPr txBox="1"/>
          <p:nvPr/>
        </p:nvSpPr>
        <p:spPr>
          <a:xfrm>
            <a:off x="9874388" y="4041492"/>
            <a:ext cx="1423360" cy="307777"/>
          </a:xfrm>
          <a:prstGeom prst="rect">
            <a:avLst/>
          </a:prstGeom>
          <a:solidFill>
            <a:srgbClr val="FF0000"/>
          </a:solidFill>
        </p:spPr>
        <p:txBody>
          <a:bodyPr wrap="square" rtlCol="0">
            <a:spAutoFit/>
          </a:bodyPr>
          <a:lstStyle/>
          <a:p>
            <a:r>
              <a:rPr lang="en-GB" sz="1400" dirty="0">
                <a:solidFill>
                  <a:schemeClr val="bg1"/>
                </a:solidFill>
              </a:rPr>
              <a:t>*TBV flange</a:t>
            </a:r>
          </a:p>
        </p:txBody>
      </p:sp>
      <p:cxnSp>
        <p:nvCxnSpPr>
          <p:cNvPr id="39" name="Straight Arrow Connector 38"/>
          <p:cNvCxnSpPr>
            <a:cxnSpLocks/>
            <a:stCxn id="38" idx="1"/>
          </p:cNvCxnSpPr>
          <p:nvPr/>
        </p:nvCxnSpPr>
        <p:spPr>
          <a:xfrm flipH="1" flipV="1">
            <a:off x="9385528" y="4083703"/>
            <a:ext cx="488860" cy="1116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51750" y="174745"/>
            <a:ext cx="9738563" cy="646331"/>
          </a:xfrm>
          <a:prstGeom prst="rect">
            <a:avLst/>
          </a:prstGeom>
        </p:spPr>
        <p:txBody>
          <a:bodyPr wrap="none">
            <a:spAutoFit/>
          </a:bodyPr>
          <a:lstStyle/>
          <a:p>
            <a:r>
              <a:rPr lang="en-GB" dirty="0"/>
              <a:t>Configuration of HP Turbos with manifold:</a:t>
            </a:r>
          </a:p>
          <a:p>
            <a:r>
              <a:rPr lang="en-GB" dirty="0">
                <a:solidFill>
                  <a:srgbClr val="53575A"/>
                </a:solidFill>
              </a:rPr>
              <a:t>821943-0002</a:t>
            </a:r>
            <a:r>
              <a:rPr lang="en-GB" dirty="0"/>
              <a:t> with Torx E7 studs			821943-0003 with Hexagon head studs</a:t>
            </a:r>
          </a:p>
        </p:txBody>
      </p:sp>
      <p:sp>
        <p:nvSpPr>
          <p:cNvPr id="2" name="Title 1"/>
          <p:cNvSpPr>
            <a:spLocks noGrp="1"/>
          </p:cNvSpPr>
          <p:nvPr>
            <p:ph type="ctrTitle"/>
          </p:nvPr>
        </p:nvSpPr>
        <p:spPr>
          <a:xfrm>
            <a:off x="202184" y="4126451"/>
            <a:ext cx="2526117" cy="569199"/>
          </a:xfrm>
          <a:noFill/>
        </p:spPr>
        <p:txBody>
          <a:bodyPr>
            <a:noAutofit/>
          </a:bodyPr>
          <a:lstStyle/>
          <a:p>
            <a:r>
              <a:rPr lang="en-GB" sz="1400" dirty="0">
                <a:solidFill>
                  <a:srgbClr val="FF0000"/>
                </a:solidFill>
              </a:rPr>
              <a:t>Old HP Turbo 821943-0002</a:t>
            </a:r>
          </a:p>
        </p:txBody>
      </p:sp>
      <p:sp>
        <p:nvSpPr>
          <p:cNvPr id="56" name="Rectangle 55"/>
          <p:cNvSpPr/>
          <p:nvPr/>
        </p:nvSpPr>
        <p:spPr>
          <a:xfrm>
            <a:off x="2472638" y="3873433"/>
            <a:ext cx="735933" cy="443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4049332" y="4041492"/>
            <a:ext cx="1423360" cy="307777"/>
          </a:xfrm>
          <a:prstGeom prst="rect">
            <a:avLst/>
          </a:prstGeom>
          <a:solidFill>
            <a:srgbClr val="FF0000"/>
          </a:solidFill>
        </p:spPr>
        <p:txBody>
          <a:bodyPr wrap="square" rtlCol="0">
            <a:spAutoFit/>
          </a:bodyPr>
          <a:lstStyle/>
          <a:p>
            <a:r>
              <a:rPr lang="en-GB" sz="1400" dirty="0">
                <a:solidFill>
                  <a:schemeClr val="bg1"/>
                </a:solidFill>
              </a:rPr>
              <a:t>*TBV flange</a:t>
            </a:r>
          </a:p>
        </p:txBody>
      </p:sp>
      <p:cxnSp>
        <p:nvCxnSpPr>
          <p:cNvPr id="68" name="Straight Arrow Connector 67"/>
          <p:cNvCxnSpPr>
            <a:cxnSpLocks/>
            <a:stCxn id="67" idx="1"/>
          </p:cNvCxnSpPr>
          <p:nvPr/>
        </p:nvCxnSpPr>
        <p:spPr>
          <a:xfrm flipH="1" flipV="1">
            <a:off x="3517557" y="4132097"/>
            <a:ext cx="531775" cy="63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8169588" y="3853308"/>
            <a:ext cx="735933" cy="443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cxnSp>
        <p:nvCxnSpPr>
          <p:cNvPr id="40" name="Straight Arrow Connector 39">
            <a:extLst>
              <a:ext uri="{FF2B5EF4-FFF2-40B4-BE49-F238E27FC236}">
                <a16:creationId xmlns:a16="http://schemas.microsoft.com/office/drawing/2014/main" id="{7A97FF43-1C56-440C-9964-FF23393CFA07}"/>
              </a:ext>
            </a:extLst>
          </p:cNvPr>
          <p:cNvCxnSpPr>
            <a:cxnSpLocks/>
            <a:stCxn id="35" idx="2"/>
          </p:cNvCxnSpPr>
          <p:nvPr/>
        </p:nvCxnSpPr>
        <p:spPr>
          <a:xfrm flipH="1">
            <a:off x="8640980" y="1785518"/>
            <a:ext cx="951876" cy="1038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08AC40-28BB-4302-B8A3-352BC242A67A}"/>
              </a:ext>
            </a:extLst>
          </p:cNvPr>
          <p:cNvCxnSpPr>
            <a:cxnSpLocks/>
          </p:cNvCxnSpPr>
          <p:nvPr/>
        </p:nvCxnSpPr>
        <p:spPr>
          <a:xfrm flipH="1">
            <a:off x="2945919" y="1727833"/>
            <a:ext cx="1457937" cy="11442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201D0C-431B-46B4-8DF3-297217C33C15}"/>
              </a:ext>
            </a:extLst>
          </p:cNvPr>
          <p:cNvSpPr txBox="1"/>
          <p:nvPr/>
        </p:nvSpPr>
        <p:spPr>
          <a:xfrm>
            <a:off x="172995" y="6061952"/>
            <a:ext cx="535459" cy="215444"/>
          </a:xfrm>
          <a:prstGeom prst="rect">
            <a:avLst/>
          </a:prstGeom>
          <a:noFill/>
        </p:spPr>
        <p:txBody>
          <a:bodyPr wrap="square" rtlCol="0">
            <a:spAutoFit/>
          </a:bodyPr>
          <a:lstStyle/>
          <a:p>
            <a:r>
              <a:rPr lang="en-GB" sz="800" dirty="0"/>
              <a:t>Page 5</a:t>
            </a:r>
          </a:p>
        </p:txBody>
      </p:sp>
    </p:spTree>
    <p:extLst>
      <p:ext uri="{BB962C8B-B14F-4D97-AF65-F5344CB8AC3E}">
        <p14:creationId xmlns:p14="http://schemas.microsoft.com/office/powerpoint/2010/main" val="50447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5050" y="1104180"/>
            <a:ext cx="3346355" cy="469619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7726" y="1104180"/>
            <a:ext cx="3345675" cy="4663669"/>
          </a:xfrm>
          <a:prstGeom prst="rect">
            <a:avLst/>
          </a:prstGeom>
        </p:spPr>
      </p:pic>
      <p:cxnSp>
        <p:nvCxnSpPr>
          <p:cNvPr id="10" name="Straight Arrow Connector 9"/>
          <p:cNvCxnSpPr/>
          <p:nvPr/>
        </p:nvCxnSpPr>
        <p:spPr>
          <a:xfrm>
            <a:off x="7635140" y="1440357"/>
            <a:ext cx="1072098" cy="1846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8" idx="1"/>
          </p:cNvCxnSpPr>
          <p:nvPr/>
        </p:nvCxnSpPr>
        <p:spPr>
          <a:xfrm flipH="1">
            <a:off x="4899262" y="1440356"/>
            <a:ext cx="13844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306770" y="2220406"/>
            <a:ext cx="1308338" cy="1754326"/>
          </a:xfrm>
          <a:prstGeom prst="rect">
            <a:avLst/>
          </a:prstGeom>
          <a:solidFill>
            <a:srgbClr val="FF0000"/>
          </a:solidFill>
        </p:spPr>
        <p:txBody>
          <a:bodyPr wrap="square" rtlCol="0">
            <a:spAutoFit/>
          </a:bodyPr>
          <a:lstStyle/>
          <a:p>
            <a:r>
              <a:rPr lang="en-GB" dirty="0">
                <a:solidFill>
                  <a:schemeClr val="bg1"/>
                </a:solidFill>
              </a:rPr>
              <a:t>5 x clearance holes for mounting studs of LP turbo</a:t>
            </a:r>
          </a:p>
        </p:txBody>
      </p:sp>
      <p:cxnSp>
        <p:nvCxnSpPr>
          <p:cNvPr id="12" name="Straight Arrow Connector 11"/>
          <p:cNvCxnSpPr>
            <a:cxnSpLocks/>
            <a:stCxn id="35" idx="1"/>
          </p:cNvCxnSpPr>
          <p:nvPr/>
        </p:nvCxnSpPr>
        <p:spPr>
          <a:xfrm flipH="1" flipV="1">
            <a:off x="9432324" y="1367481"/>
            <a:ext cx="874446" cy="1730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35" idx="1"/>
          </p:cNvCxnSpPr>
          <p:nvPr/>
        </p:nvCxnSpPr>
        <p:spPr>
          <a:xfrm flipH="1" flipV="1">
            <a:off x="9967784" y="2141838"/>
            <a:ext cx="338986" cy="9557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35" idx="1"/>
          </p:cNvCxnSpPr>
          <p:nvPr/>
        </p:nvCxnSpPr>
        <p:spPr>
          <a:xfrm flipH="1" flipV="1">
            <a:off x="8928547" y="2809103"/>
            <a:ext cx="1378223" cy="288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35" idx="1"/>
          </p:cNvCxnSpPr>
          <p:nvPr/>
        </p:nvCxnSpPr>
        <p:spPr>
          <a:xfrm flipH="1" flipV="1">
            <a:off x="9967784" y="2899719"/>
            <a:ext cx="338986" cy="197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962" y="1104180"/>
            <a:ext cx="2535142" cy="3859860"/>
          </a:xfrm>
          <a:prstGeom prst="rect">
            <a:avLst/>
          </a:prstGeom>
        </p:spPr>
      </p:pic>
      <p:sp>
        <p:nvSpPr>
          <p:cNvPr id="22" name="Oval 21"/>
          <p:cNvSpPr/>
          <p:nvPr/>
        </p:nvSpPr>
        <p:spPr>
          <a:xfrm rot="5027071">
            <a:off x="2154594" y="2884523"/>
            <a:ext cx="755217" cy="527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283706" y="1255690"/>
            <a:ext cx="1545757" cy="369332"/>
          </a:xfrm>
          <a:prstGeom prst="rect">
            <a:avLst/>
          </a:prstGeom>
          <a:solidFill>
            <a:srgbClr val="FF0000"/>
          </a:solidFill>
        </p:spPr>
        <p:txBody>
          <a:bodyPr wrap="square" rtlCol="0">
            <a:spAutoFit/>
          </a:bodyPr>
          <a:lstStyle/>
          <a:p>
            <a:r>
              <a:rPr lang="en-GB" dirty="0">
                <a:solidFill>
                  <a:schemeClr val="bg1"/>
                </a:solidFill>
              </a:rPr>
              <a:t>*TBV flange</a:t>
            </a:r>
          </a:p>
        </p:txBody>
      </p:sp>
      <p:sp>
        <p:nvSpPr>
          <p:cNvPr id="18" name="Title 1"/>
          <p:cNvSpPr txBox="1">
            <a:spLocks/>
          </p:cNvSpPr>
          <p:nvPr/>
        </p:nvSpPr>
        <p:spPr bwMode="auto">
          <a:xfrm>
            <a:off x="34598" y="4964040"/>
            <a:ext cx="3067096" cy="117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10000"/>
          </a:bodyPr>
          <a:lstStyle>
            <a:lvl1pPr algn="ctr" defTabSz="457189" rtl="0" eaLnBrk="0" fontAlgn="base" hangingPunct="0">
              <a:spcBef>
                <a:spcPct val="0"/>
              </a:spcBef>
              <a:spcAft>
                <a:spcPct val="0"/>
              </a:spcAft>
              <a:defRPr lang="en-US" sz="6000" b="1" kern="1200">
                <a:solidFill>
                  <a:schemeClr val="tx1"/>
                </a:solidFill>
                <a:latin typeface="Arial" pitchFamily="34" charset="0"/>
                <a:ea typeface="Arial" charset="0"/>
                <a:cs typeface="Arial" pitchFamily="34" charset="0"/>
              </a:defRPr>
            </a:lvl1pPr>
            <a:lvl2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189"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377"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566"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754"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sz="1800" dirty="0">
                <a:solidFill>
                  <a:srgbClr val="FF0000"/>
                </a:solidFill>
              </a:rPr>
              <a:t>Note: all LP turbos look the same, so check part number from nameplate on compressor housing or check casting marks as shown on page 7</a:t>
            </a:r>
          </a:p>
        </p:txBody>
      </p:sp>
      <p:cxnSp>
        <p:nvCxnSpPr>
          <p:cNvPr id="25" name="Straight Arrow Connector 24"/>
          <p:cNvCxnSpPr>
            <a:cxnSpLocks/>
            <a:endCxn id="22" idx="6"/>
          </p:cNvCxnSpPr>
          <p:nvPr/>
        </p:nvCxnSpPr>
        <p:spPr>
          <a:xfrm flipV="1">
            <a:off x="1563475" y="3523523"/>
            <a:ext cx="1009610" cy="15637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87187" y="5087241"/>
            <a:ext cx="845803" cy="830997"/>
          </a:xfrm>
          <a:prstGeom prst="rect">
            <a:avLst/>
          </a:prstGeom>
          <a:solidFill>
            <a:srgbClr val="FF0000"/>
          </a:solidFill>
        </p:spPr>
        <p:txBody>
          <a:bodyPr wrap="square" rtlCol="0">
            <a:spAutoFit/>
          </a:bodyPr>
          <a:lstStyle/>
          <a:p>
            <a:r>
              <a:rPr lang="en-GB" sz="1200" dirty="0">
                <a:solidFill>
                  <a:schemeClr val="bg1"/>
                </a:solidFill>
              </a:rPr>
              <a:t>*TBV = Turbine Bypass Valve</a:t>
            </a:r>
          </a:p>
        </p:txBody>
      </p:sp>
      <p:sp>
        <p:nvSpPr>
          <p:cNvPr id="28" name="Rectangle 27"/>
          <p:cNvSpPr/>
          <p:nvPr/>
        </p:nvSpPr>
        <p:spPr>
          <a:xfrm>
            <a:off x="174398" y="107068"/>
            <a:ext cx="6635150" cy="923330"/>
          </a:xfrm>
          <a:prstGeom prst="rect">
            <a:avLst/>
          </a:prstGeom>
        </p:spPr>
        <p:txBody>
          <a:bodyPr wrap="none">
            <a:spAutoFit/>
          </a:bodyPr>
          <a:lstStyle/>
          <a:p>
            <a:r>
              <a:rPr lang="en-GB" dirty="0"/>
              <a:t>Configuration of LP Turbos:</a:t>
            </a:r>
            <a:br>
              <a:rPr lang="en-GB" dirty="0"/>
            </a:br>
            <a:r>
              <a:rPr lang="en-GB" dirty="0"/>
              <a:t>821942- 0007, -0009, -0010 with old turbine housing material</a:t>
            </a:r>
            <a:br>
              <a:rPr lang="en-GB" dirty="0"/>
            </a:br>
            <a:r>
              <a:rPr lang="en-GB" dirty="0"/>
              <a:t>821942-0011 &amp; </a:t>
            </a:r>
            <a:r>
              <a:rPr lang="en-US" dirty="0"/>
              <a:t>883861-0001 </a:t>
            </a:r>
            <a:r>
              <a:rPr lang="en-GB" dirty="0"/>
              <a:t>with new turbine housing material</a:t>
            </a:r>
          </a:p>
        </p:txBody>
      </p:sp>
      <p:sp>
        <p:nvSpPr>
          <p:cNvPr id="43"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cxnSp>
        <p:nvCxnSpPr>
          <p:cNvPr id="26" name="Straight Arrow Connector 25">
            <a:extLst>
              <a:ext uri="{FF2B5EF4-FFF2-40B4-BE49-F238E27FC236}">
                <a16:creationId xmlns:a16="http://schemas.microsoft.com/office/drawing/2014/main" id="{D283855D-08FB-4AA7-ADF6-69267AE48722}"/>
              </a:ext>
            </a:extLst>
          </p:cNvPr>
          <p:cNvCxnSpPr>
            <a:cxnSpLocks/>
          </p:cNvCxnSpPr>
          <p:nvPr/>
        </p:nvCxnSpPr>
        <p:spPr>
          <a:xfrm flipH="1" flipV="1">
            <a:off x="8928547" y="1698803"/>
            <a:ext cx="1378223" cy="1398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7A8254B-3B84-47C0-9348-8EC8CABCBCA3}"/>
              </a:ext>
            </a:extLst>
          </p:cNvPr>
          <p:cNvSpPr txBox="1"/>
          <p:nvPr/>
        </p:nvSpPr>
        <p:spPr>
          <a:xfrm>
            <a:off x="172995" y="6061952"/>
            <a:ext cx="535459" cy="215444"/>
          </a:xfrm>
          <a:prstGeom prst="rect">
            <a:avLst/>
          </a:prstGeom>
          <a:noFill/>
        </p:spPr>
        <p:txBody>
          <a:bodyPr wrap="square" rtlCol="0">
            <a:spAutoFit/>
          </a:bodyPr>
          <a:lstStyle/>
          <a:p>
            <a:r>
              <a:rPr lang="en-GB" sz="800" dirty="0"/>
              <a:t>Page 6</a:t>
            </a:r>
          </a:p>
        </p:txBody>
      </p:sp>
    </p:spTree>
    <p:extLst>
      <p:ext uri="{BB962C8B-B14F-4D97-AF65-F5344CB8AC3E}">
        <p14:creationId xmlns:p14="http://schemas.microsoft.com/office/powerpoint/2010/main" val="26027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371" y="1206964"/>
            <a:ext cx="2974598" cy="4861420"/>
          </a:xfrm>
          <a:prstGeom prst="rect">
            <a:avLst/>
          </a:prstGeom>
        </p:spPr>
      </p:pic>
      <p:sp>
        <p:nvSpPr>
          <p:cNvPr id="22" name="Oval 21"/>
          <p:cNvSpPr/>
          <p:nvPr/>
        </p:nvSpPr>
        <p:spPr>
          <a:xfrm>
            <a:off x="1635852" y="3407620"/>
            <a:ext cx="394283" cy="3590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txBox="1">
            <a:spLocks/>
          </p:cNvSpPr>
          <p:nvPr/>
        </p:nvSpPr>
        <p:spPr bwMode="auto">
          <a:xfrm>
            <a:off x="3967992" y="2290535"/>
            <a:ext cx="1580410" cy="117565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defTabSz="457189" rtl="0" eaLnBrk="0" fontAlgn="base" hangingPunct="0">
              <a:spcBef>
                <a:spcPct val="0"/>
              </a:spcBef>
              <a:spcAft>
                <a:spcPct val="0"/>
              </a:spcAft>
              <a:defRPr lang="en-US" sz="6000" b="1" kern="1200">
                <a:solidFill>
                  <a:schemeClr val="tx1"/>
                </a:solidFill>
                <a:latin typeface="Arial" pitchFamily="34" charset="0"/>
                <a:ea typeface="Arial" charset="0"/>
                <a:cs typeface="Arial" pitchFamily="34" charset="0"/>
              </a:defRPr>
            </a:lvl1pPr>
            <a:lvl2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189"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377"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566"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754"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sz="1800" dirty="0">
                <a:solidFill>
                  <a:srgbClr val="FF0000"/>
                </a:solidFill>
              </a:rPr>
              <a:t>Turbine Housing casting mark for OLD material is “M4”</a:t>
            </a:r>
          </a:p>
        </p:txBody>
      </p:sp>
      <p:cxnSp>
        <p:nvCxnSpPr>
          <p:cNvPr id="25" name="Straight Arrow Connector 24"/>
          <p:cNvCxnSpPr>
            <a:endCxn id="22" idx="6"/>
          </p:cNvCxnSpPr>
          <p:nvPr/>
        </p:nvCxnSpPr>
        <p:spPr>
          <a:xfrm flipH="1">
            <a:off x="2030135" y="2978092"/>
            <a:ext cx="1937857" cy="6090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74398" y="107068"/>
            <a:ext cx="6994222" cy="646331"/>
          </a:xfrm>
          <a:prstGeom prst="rect">
            <a:avLst/>
          </a:prstGeom>
        </p:spPr>
        <p:txBody>
          <a:bodyPr wrap="none">
            <a:spAutoFit/>
          </a:bodyPr>
          <a:lstStyle/>
          <a:p>
            <a:r>
              <a:rPr lang="en-GB" dirty="0"/>
              <a:t>Identification of LP Turbos:</a:t>
            </a:r>
            <a:br>
              <a:rPr lang="en-GB" dirty="0"/>
            </a:br>
            <a:r>
              <a:rPr lang="en-GB" dirty="0"/>
              <a:t>Left: 821942- 0007, -0009, -0010 with old turbine housing material </a:t>
            </a:r>
          </a:p>
        </p:txBody>
      </p:sp>
      <p:sp>
        <p:nvSpPr>
          <p:cNvPr id="43"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3621" y="1206964"/>
            <a:ext cx="3012607" cy="4861420"/>
          </a:xfrm>
          <a:prstGeom prst="rect">
            <a:avLst/>
          </a:prstGeom>
        </p:spPr>
      </p:pic>
      <p:sp>
        <p:nvSpPr>
          <p:cNvPr id="26" name="Title 1"/>
          <p:cNvSpPr txBox="1">
            <a:spLocks/>
          </p:cNvSpPr>
          <p:nvPr/>
        </p:nvSpPr>
        <p:spPr bwMode="auto">
          <a:xfrm>
            <a:off x="6069893" y="2290292"/>
            <a:ext cx="1580410" cy="117565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defTabSz="457189" rtl="0" eaLnBrk="0" fontAlgn="base" hangingPunct="0">
              <a:spcBef>
                <a:spcPct val="0"/>
              </a:spcBef>
              <a:spcAft>
                <a:spcPct val="0"/>
              </a:spcAft>
              <a:defRPr lang="en-US" sz="6000" b="1" kern="1200">
                <a:solidFill>
                  <a:schemeClr val="tx1"/>
                </a:solidFill>
                <a:latin typeface="Arial" pitchFamily="34" charset="0"/>
                <a:ea typeface="Arial" charset="0"/>
                <a:cs typeface="Arial" pitchFamily="34" charset="0"/>
              </a:defRPr>
            </a:lvl1pPr>
            <a:lvl2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189"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189"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377"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566"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754"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sz="1800" dirty="0">
                <a:solidFill>
                  <a:srgbClr val="FF0000"/>
                </a:solidFill>
              </a:rPr>
              <a:t>Turbine Housing casting mark for NEW material is “M68”</a:t>
            </a:r>
          </a:p>
        </p:txBody>
      </p:sp>
      <p:sp>
        <p:nvSpPr>
          <p:cNvPr id="27" name="Oval 26"/>
          <p:cNvSpPr/>
          <p:nvPr/>
        </p:nvSpPr>
        <p:spPr>
          <a:xfrm>
            <a:off x="9001386" y="3867325"/>
            <a:ext cx="461396" cy="453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a:stCxn id="26" idx="3"/>
          </p:cNvCxnSpPr>
          <p:nvPr/>
        </p:nvCxnSpPr>
        <p:spPr>
          <a:xfrm>
            <a:off x="7650303" y="2878118"/>
            <a:ext cx="1351083" cy="1095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841613" y="5145054"/>
            <a:ext cx="3162008" cy="923330"/>
          </a:xfrm>
          <a:prstGeom prst="rect">
            <a:avLst/>
          </a:prstGeom>
          <a:solidFill>
            <a:schemeClr val="bg2">
              <a:lumMod val="50000"/>
            </a:schemeClr>
          </a:solidFill>
        </p:spPr>
        <p:txBody>
          <a:bodyPr wrap="square">
            <a:spAutoFit/>
          </a:bodyPr>
          <a:lstStyle/>
          <a:p>
            <a:r>
              <a:rPr lang="en-GB" dirty="0">
                <a:solidFill>
                  <a:schemeClr val="bg1"/>
                </a:solidFill>
              </a:rPr>
              <a:t>821942-0011 &amp; </a:t>
            </a:r>
            <a:r>
              <a:rPr lang="en-US" dirty="0">
                <a:solidFill>
                  <a:schemeClr val="bg1"/>
                </a:solidFill>
              </a:rPr>
              <a:t>883861-0001 </a:t>
            </a:r>
            <a:r>
              <a:rPr lang="en-GB" dirty="0">
                <a:solidFill>
                  <a:schemeClr val="bg1"/>
                </a:solidFill>
              </a:rPr>
              <a:t>with new turbine housing material</a:t>
            </a:r>
          </a:p>
        </p:txBody>
      </p:sp>
      <p:sp>
        <p:nvSpPr>
          <p:cNvPr id="32" name="Rectangle 31"/>
          <p:cNvSpPr/>
          <p:nvPr/>
        </p:nvSpPr>
        <p:spPr>
          <a:xfrm>
            <a:off x="3771969" y="1206964"/>
            <a:ext cx="3235327" cy="923330"/>
          </a:xfrm>
          <a:prstGeom prst="rect">
            <a:avLst/>
          </a:prstGeom>
          <a:solidFill>
            <a:schemeClr val="bg2">
              <a:lumMod val="50000"/>
            </a:schemeClr>
          </a:solidFill>
        </p:spPr>
        <p:txBody>
          <a:bodyPr wrap="square">
            <a:spAutoFit/>
          </a:bodyPr>
          <a:lstStyle/>
          <a:p>
            <a:r>
              <a:rPr lang="en-GB" dirty="0">
                <a:solidFill>
                  <a:schemeClr val="bg1"/>
                </a:solidFill>
              </a:rPr>
              <a:t>821942- 0007, -0009, -0010 with old turbine housing material </a:t>
            </a:r>
          </a:p>
        </p:txBody>
      </p:sp>
      <p:sp>
        <p:nvSpPr>
          <p:cNvPr id="14" name="TextBox 13">
            <a:extLst>
              <a:ext uri="{FF2B5EF4-FFF2-40B4-BE49-F238E27FC236}">
                <a16:creationId xmlns:a16="http://schemas.microsoft.com/office/drawing/2014/main" id="{6D7ACD1D-5A38-40DC-8AA4-533DE3F40A68}"/>
              </a:ext>
            </a:extLst>
          </p:cNvPr>
          <p:cNvSpPr txBox="1"/>
          <p:nvPr/>
        </p:nvSpPr>
        <p:spPr>
          <a:xfrm>
            <a:off x="172995" y="6061952"/>
            <a:ext cx="535459" cy="215444"/>
          </a:xfrm>
          <a:prstGeom prst="rect">
            <a:avLst/>
          </a:prstGeom>
          <a:noFill/>
        </p:spPr>
        <p:txBody>
          <a:bodyPr wrap="square" rtlCol="0">
            <a:spAutoFit/>
          </a:bodyPr>
          <a:lstStyle/>
          <a:p>
            <a:r>
              <a:rPr lang="en-GB" sz="800" dirty="0"/>
              <a:t>Page 7</a:t>
            </a:r>
          </a:p>
        </p:txBody>
      </p:sp>
    </p:spTree>
    <p:extLst>
      <p:ext uri="{BB962C8B-B14F-4D97-AF65-F5344CB8AC3E}">
        <p14:creationId xmlns:p14="http://schemas.microsoft.com/office/powerpoint/2010/main" val="104002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p:cNvSpPr>
            <a:spLocks noGrp="1"/>
          </p:cNvSpPr>
          <p:nvPr>
            <p:ph idx="1"/>
          </p:nvPr>
        </p:nvSpPr>
        <p:spPr>
          <a:xfrm>
            <a:off x="395384" y="515010"/>
            <a:ext cx="9918358" cy="766119"/>
          </a:xfrm>
        </p:spPr>
        <p:txBody>
          <a:bodyPr/>
          <a:lstStyle/>
          <a:p>
            <a:pPr lvl="1">
              <a:lnSpc>
                <a:spcPct val="150000"/>
              </a:lnSpc>
              <a:defRPr/>
            </a:pPr>
            <a:r>
              <a:rPr lang="en-GB" sz="1400" dirty="0"/>
              <a:t>IMPORTANT REPLACEMENT INFORMATION FOR HP AND LP TURBOS</a:t>
            </a:r>
            <a:br>
              <a:rPr lang="en-GB" sz="1400" dirty="0"/>
            </a:br>
            <a:r>
              <a:rPr lang="en-GB" sz="1400" dirty="0"/>
              <a:t>Please read the options below to decide how you must progress:</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11626" y="1047950"/>
            <a:ext cx="1324647" cy="829528"/>
          </a:xfrm>
          <a:prstGeom prst="rect">
            <a:avLst/>
          </a:prstGeom>
          <a:ln w="28575">
            <a:noFill/>
          </a:ln>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11624" y="2475606"/>
            <a:ext cx="1324647" cy="829528"/>
          </a:xfrm>
          <a:prstGeom prst="rect">
            <a:avLst/>
          </a:prstGeom>
          <a:ln w="28575">
            <a:noFill/>
          </a:ln>
        </p:spPr>
      </p:pic>
      <p:sp>
        <p:nvSpPr>
          <p:cNvPr id="5" name="TextBox 4"/>
          <p:cNvSpPr txBox="1"/>
          <p:nvPr/>
        </p:nvSpPr>
        <p:spPr>
          <a:xfrm>
            <a:off x="10211625" y="1829275"/>
            <a:ext cx="1324647" cy="646331"/>
          </a:xfrm>
          <a:prstGeom prst="rect">
            <a:avLst/>
          </a:prstGeom>
          <a:solidFill>
            <a:srgbClr val="FF0000"/>
          </a:solidFill>
          <a:ln w="57150">
            <a:noFill/>
          </a:ln>
        </p:spPr>
        <p:txBody>
          <a:bodyPr wrap="square" rtlCol="0">
            <a:spAutoFit/>
          </a:bodyPr>
          <a:lstStyle/>
          <a:p>
            <a:pPr algn="ctr"/>
            <a:r>
              <a:rPr lang="en-GB" sz="1200" dirty="0">
                <a:solidFill>
                  <a:schemeClr val="bg1"/>
                </a:solidFill>
              </a:rPr>
              <a:t>Different head shape indicates different material</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11623" y="3524183"/>
            <a:ext cx="1324647" cy="1829746"/>
          </a:xfrm>
          <a:prstGeom prst="rect">
            <a:avLst/>
          </a:prstGeom>
        </p:spPr>
      </p:pic>
      <p:sp>
        <p:nvSpPr>
          <p:cNvPr id="7" name="TextBox 6"/>
          <p:cNvSpPr txBox="1"/>
          <p:nvPr/>
        </p:nvSpPr>
        <p:spPr>
          <a:xfrm>
            <a:off x="10211622" y="5522511"/>
            <a:ext cx="1324647" cy="307777"/>
          </a:xfrm>
          <a:prstGeom prst="rect">
            <a:avLst/>
          </a:prstGeom>
          <a:solidFill>
            <a:srgbClr val="FF0000"/>
          </a:solidFill>
          <a:ln w="28575">
            <a:noFill/>
          </a:ln>
        </p:spPr>
        <p:txBody>
          <a:bodyPr wrap="square" rtlCol="0">
            <a:spAutoFit/>
          </a:bodyPr>
          <a:lstStyle/>
          <a:p>
            <a:pPr algn="ctr"/>
            <a:r>
              <a:rPr lang="en-GB" sz="1400" dirty="0">
                <a:solidFill>
                  <a:schemeClr val="bg1"/>
                </a:solidFill>
              </a:rPr>
              <a:t>TBV </a:t>
            </a:r>
            <a:r>
              <a:rPr lang="en-GB" sz="1200" dirty="0">
                <a:solidFill>
                  <a:schemeClr val="bg1"/>
                </a:solidFill>
              </a:rPr>
              <a:t>gasket</a:t>
            </a:r>
          </a:p>
        </p:txBody>
      </p:sp>
      <p:sp>
        <p:nvSpPr>
          <p:cNvPr id="16" name="Content Placeholder 23">
            <a:extLst/>
          </p:cNvPr>
          <p:cNvSpPr txBox="1">
            <a:spLocks/>
          </p:cNvSpPr>
          <p:nvPr/>
        </p:nvSpPr>
        <p:spPr>
          <a:xfrm>
            <a:off x="395384" y="6425444"/>
            <a:ext cx="7886700" cy="297004"/>
          </a:xfrm>
          <a:prstGeom prst="rect">
            <a:avLst/>
          </a:prstGeom>
        </p:spPr>
        <p:txBody>
          <a:bodyPr vert="horz" lIns="68580" tIns="34290" rIns="68580" bIns="34290" rtlCol="0" anchor="b">
            <a:spAutoFit/>
          </a:bodyPr>
          <a:lstStyle>
            <a:lvl1pPr marL="9525" indent="0" algn="l" defTabSz="914400" rtl="0" eaLnBrk="1" fontAlgn="t" latinLnBrk="0" hangingPunct="1">
              <a:lnSpc>
                <a:spcPct val="90000"/>
              </a:lnSpc>
              <a:spcBef>
                <a:spcPts val="1600"/>
              </a:spcBef>
              <a:spcAft>
                <a:spcPts val="0"/>
              </a:spcAft>
              <a:buClr>
                <a:schemeClr val="accent2"/>
              </a:buClr>
              <a:buFontTx/>
              <a:buNone/>
              <a:tabLst/>
              <a:defRPr sz="2000" b="1" i="0" kern="1000" cap="none" spc="50" baseline="0">
                <a:solidFill>
                  <a:schemeClr val="tx1">
                    <a:lumMod val="50000"/>
                  </a:schemeClr>
                </a:solidFill>
                <a:latin typeface="+mn-lt"/>
                <a:ea typeface="+mn-ea"/>
                <a:cs typeface="+mn-cs"/>
              </a:defRPr>
            </a:lvl1pPr>
            <a:lvl2pPr marL="196850" indent="-196850" algn="l" defTabSz="914400" rtl="0" eaLnBrk="1" fontAlgn="t" latinLnBrk="0" hangingPunct="1">
              <a:lnSpc>
                <a:spcPct val="90000"/>
              </a:lnSpc>
              <a:spcBef>
                <a:spcPts val="500"/>
              </a:spcBef>
              <a:spcAft>
                <a:spcPts val="600"/>
              </a:spcAft>
              <a:buClr>
                <a:schemeClr val="tx2"/>
              </a:buClr>
              <a:buFont typeface="Arial" panose="020B0604020202020204" pitchFamily="34" charset="0"/>
              <a:buChar char="•"/>
              <a:tabLst/>
              <a:defRPr sz="1800" kern="1200" spc="40" baseline="0">
                <a:solidFill>
                  <a:schemeClr val="tx1"/>
                </a:solidFill>
                <a:latin typeface="+mn-lt"/>
                <a:ea typeface="+mn-ea"/>
                <a:cs typeface="+mn-cs"/>
              </a:defRPr>
            </a:lvl2pPr>
            <a:lvl3pPr marL="404813" indent="-228600" algn="l" defTabSz="914400" rtl="0" eaLnBrk="1" fontAlgn="t" latinLnBrk="0" hangingPunct="1">
              <a:lnSpc>
                <a:spcPct val="90000"/>
              </a:lnSpc>
              <a:spcBef>
                <a:spcPts val="500"/>
              </a:spcBef>
              <a:spcAft>
                <a:spcPts val="600"/>
              </a:spcAft>
              <a:buClr>
                <a:schemeClr val="accent6"/>
              </a:buClr>
              <a:buFont typeface="System Font Regular"/>
              <a:buChar char="+"/>
              <a:tabLst/>
              <a:defRPr sz="1700" kern="1200" spc="40">
                <a:solidFill>
                  <a:schemeClr val="tx1"/>
                </a:solidFill>
                <a:latin typeface="+mn-lt"/>
                <a:ea typeface="+mn-ea"/>
                <a:cs typeface="+mn-cs"/>
              </a:defRPr>
            </a:lvl3pPr>
            <a:lvl4pPr marL="685800" indent="-280988" algn="l" defTabSz="914400" rtl="0" eaLnBrk="1" fontAlgn="t" latinLnBrk="0" hangingPunct="1">
              <a:lnSpc>
                <a:spcPct val="90000"/>
              </a:lnSpc>
              <a:spcBef>
                <a:spcPts val="500"/>
              </a:spcBef>
              <a:spcAft>
                <a:spcPts val="600"/>
              </a:spcAft>
              <a:buClr>
                <a:schemeClr val="accent4"/>
              </a:buClr>
              <a:buFont typeface="System Font Regular"/>
              <a:buChar char="–"/>
              <a:tabLst/>
              <a:defRPr sz="1700" kern="1200" spc="40">
                <a:solidFill>
                  <a:schemeClr val="tx1"/>
                </a:solidFill>
                <a:latin typeface="+mn-lt"/>
                <a:ea typeface="+mn-ea"/>
                <a:cs typeface="+mn-cs"/>
              </a:defRPr>
            </a:lvl4pPr>
            <a:lvl5pPr marL="863600" indent="-177800" algn="l" defTabSz="914400" rtl="0" eaLnBrk="1" fontAlgn="t" latinLnBrk="0" hangingPunct="1">
              <a:lnSpc>
                <a:spcPct val="90000"/>
              </a:lnSpc>
              <a:spcBef>
                <a:spcPts val="500"/>
              </a:spcBef>
              <a:spcAft>
                <a:spcPts val="600"/>
              </a:spcAft>
              <a:buClr>
                <a:schemeClr val="accent3"/>
              </a:buClr>
              <a:buFont typeface="Arial" panose="020B0604020202020204" pitchFamily="34" charset="0"/>
              <a:buChar char="•"/>
              <a:tabLst/>
              <a:defRPr sz="18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Bulletin Tech076</a:t>
            </a:r>
          </a:p>
        </p:txBody>
      </p:sp>
      <p:sp>
        <p:nvSpPr>
          <p:cNvPr id="15" name="Content Placeholder 2"/>
          <p:cNvSpPr txBox="1">
            <a:spLocks/>
          </p:cNvSpPr>
          <p:nvPr/>
        </p:nvSpPr>
        <p:spPr>
          <a:xfrm>
            <a:off x="395384" y="5149407"/>
            <a:ext cx="9588875" cy="1053984"/>
          </a:xfrm>
          <a:prstGeom prst="rect">
            <a:avLst/>
          </a:prstGeom>
        </p:spPr>
        <p:txBody>
          <a:bodyPr vert="horz" lIns="91440" tIns="45720" rIns="91440" bIns="45720" rtlCol="0" anchor="t">
            <a:noAutofit/>
          </a:bodyPr>
          <a:lstStyle>
            <a:lvl1pPr marL="9525" indent="0" algn="l" defTabSz="914400" rtl="0" eaLnBrk="1" fontAlgn="base" latinLnBrk="0" hangingPunct="1">
              <a:lnSpc>
                <a:spcPct val="90000"/>
              </a:lnSpc>
              <a:spcBef>
                <a:spcPts val="1600"/>
              </a:spcBef>
              <a:spcAft>
                <a:spcPts val="0"/>
              </a:spcAft>
              <a:buClr>
                <a:schemeClr val="accent2"/>
              </a:buClr>
              <a:buFontTx/>
              <a:buNone/>
              <a:tabLst/>
              <a:defRPr sz="2000" b="1" i="0" kern="1000" cap="none" spc="30" baseline="0">
                <a:solidFill>
                  <a:schemeClr val="accent2"/>
                </a:solidFill>
                <a:latin typeface="+mn-lt"/>
                <a:ea typeface="+mn-ea"/>
                <a:cs typeface="+mn-cs"/>
              </a:defRPr>
            </a:lvl1pPr>
            <a:lvl2pPr marL="196850" indent="-196850" algn="l" defTabSz="914400" rtl="0" eaLnBrk="1" fontAlgn="base" latinLnBrk="0" hangingPunct="1">
              <a:lnSpc>
                <a:spcPct val="90000"/>
              </a:lnSpc>
              <a:spcBef>
                <a:spcPts val="500"/>
              </a:spcBef>
              <a:spcAft>
                <a:spcPts val="600"/>
              </a:spcAft>
              <a:buClr>
                <a:schemeClr val="tx2"/>
              </a:buClr>
              <a:buSzPct val="90000"/>
              <a:buFont typeface="Arial" panose="020B0604020202020204" pitchFamily="34" charset="0"/>
              <a:buChar char="•"/>
              <a:tabLst/>
              <a:defRPr sz="1800" kern="1200" spc="20" baseline="0">
                <a:solidFill>
                  <a:schemeClr val="tx1"/>
                </a:solidFill>
                <a:latin typeface="+mn-lt"/>
                <a:ea typeface="+mn-ea"/>
                <a:cs typeface="+mn-cs"/>
              </a:defRPr>
            </a:lvl2pPr>
            <a:lvl3pPr marL="385763" indent="-177800" algn="l" defTabSz="914400" rtl="0" eaLnBrk="1" fontAlgn="base" latinLnBrk="0" hangingPunct="1">
              <a:lnSpc>
                <a:spcPct val="90000"/>
              </a:lnSpc>
              <a:spcBef>
                <a:spcPts val="500"/>
              </a:spcBef>
              <a:spcAft>
                <a:spcPts val="600"/>
              </a:spcAft>
              <a:buClr>
                <a:schemeClr val="accent6"/>
              </a:buClr>
              <a:buSzPct val="90000"/>
              <a:buFont typeface="Arial" panose="020B0604020202020204" pitchFamily="34" charset="0"/>
              <a:buChar char="•"/>
              <a:tabLst/>
              <a:defRPr sz="1700" kern="1200" spc="20">
                <a:solidFill>
                  <a:schemeClr val="tx1"/>
                </a:solidFill>
                <a:latin typeface="+mn-lt"/>
                <a:ea typeface="+mn-ea"/>
                <a:cs typeface="+mn-cs"/>
              </a:defRPr>
            </a:lvl3pPr>
            <a:lvl4pPr marL="561975" indent="-176213" algn="l" defTabSz="914400" rtl="0" eaLnBrk="1" fontAlgn="base" latinLnBrk="0" hangingPunct="1">
              <a:lnSpc>
                <a:spcPct val="90000"/>
              </a:lnSpc>
              <a:spcBef>
                <a:spcPts val="500"/>
              </a:spcBef>
              <a:spcAft>
                <a:spcPts val="600"/>
              </a:spcAft>
              <a:buClr>
                <a:schemeClr val="accent4"/>
              </a:buClr>
              <a:buSzPct val="90000"/>
              <a:buFont typeface="Arial" panose="020B0604020202020204" pitchFamily="34" charset="0"/>
              <a:buChar char="•"/>
              <a:tabLst/>
              <a:defRPr sz="1700" kern="1200" spc="20">
                <a:solidFill>
                  <a:schemeClr val="tx1"/>
                </a:solidFill>
                <a:latin typeface="+mn-lt"/>
                <a:ea typeface="+mn-ea"/>
                <a:cs typeface="+mn-cs"/>
              </a:defRPr>
            </a:lvl4pPr>
            <a:lvl5pPr marL="731838" indent="-155575" algn="l" defTabSz="914400" rtl="0" eaLnBrk="1" fontAlgn="base" latinLnBrk="0" hangingPunct="1">
              <a:lnSpc>
                <a:spcPct val="90000"/>
              </a:lnSpc>
              <a:spcBef>
                <a:spcPts val="500"/>
              </a:spcBef>
              <a:spcAft>
                <a:spcPts val="600"/>
              </a:spcAft>
              <a:buClr>
                <a:schemeClr val="accent5"/>
              </a:buClr>
              <a:buSzPct val="90000"/>
              <a:buFont typeface="Arial" panose="020B0604020202020204" pitchFamily="34" charset="0"/>
              <a:buChar char="•"/>
              <a:tabLst/>
              <a:defRPr sz="1800" kern="1200" spc="2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buNone/>
              <a:defRPr/>
            </a:pPr>
            <a:r>
              <a:rPr lang="en-GB" sz="1000" b="1" dirty="0"/>
              <a:t>	Note: A new Gasket and Stud Kit, part number 901027-0001 is available to purchase separately. </a:t>
            </a:r>
          </a:p>
          <a:p>
            <a:pPr marL="0" lvl="1" indent="0">
              <a:lnSpc>
                <a:spcPct val="150000"/>
              </a:lnSpc>
              <a:buFont typeface="Arial" panose="020B0604020202020204" pitchFamily="34" charset="0"/>
              <a:buNone/>
              <a:defRPr/>
            </a:pPr>
            <a:r>
              <a:rPr lang="en-GB" sz="1000" b="1" dirty="0"/>
              <a:t>	</a:t>
            </a:r>
            <a:r>
              <a:rPr lang="en-GB" sz="1000" dirty="0"/>
              <a:t>This includes:	5 x Studs with </a:t>
            </a:r>
            <a:r>
              <a:rPr lang="en-GB" sz="1000" dirty="0" err="1"/>
              <a:t>Torx</a:t>
            </a:r>
            <a:r>
              <a:rPr lang="en-GB" sz="1000" dirty="0"/>
              <a:t> E7 head + 5 x Studs with Hexagon head 5mm across flats + 1 x TBV gasket</a:t>
            </a:r>
            <a:br>
              <a:rPr lang="en-GB" sz="1000" dirty="0"/>
            </a:br>
            <a:r>
              <a:rPr lang="en-GB" sz="1400" dirty="0">
                <a:solidFill>
                  <a:srgbClr val="FF0000"/>
                </a:solidFill>
              </a:rPr>
              <a:t>Do not use non-standard or incorrect studs on these installations for safety reasons. This would also void warranty.</a:t>
            </a:r>
            <a:endParaRPr lang="en-GB" sz="1400" dirty="0"/>
          </a:p>
        </p:txBody>
      </p:sp>
      <p:graphicFrame>
        <p:nvGraphicFramePr>
          <p:cNvPr id="18" name="Table 17"/>
          <p:cNvGraphicFramePr>
            <a:graphicFrameLocks noGrp="1"/>
          </p:cNvGraphicFramePr>
          <p:nvPr>
            <p:extLst>
              <p:ext uri="{D42A27DB-BD31-4B8C-83A1-F6EECF244321}">
                <p14:modId xmlns:p14="http://schemas.microsoft.com/office/powerpoint/2010/main" val="2084174510"/>
              </p:ext>
            </p:extLst>
          </p:nvPr>
        </p:nvGraphicFramePr>
        <p:xfrm>
          <a:off x="395384" y="1808121"/>
          <a:ext cx="9514635" cy="2994026"/>
        </p:xfrm>
        <a:graphic>
          <a:graphicData uri="http://schemas.openxmlformats.org/drawingml/2006/table">
            <a:tbl>
              <a:tblPr/>
              <a:tblGrid>
                <a:gridCol w="1746454">
                  <a:extLst>
                    <a:ext uri="{9D8B030D-6E8A-4147-A177-3AD203B41FA5}">
                      <a16:colId xmlns:a16="http://schemas.microsoft.com/office/drawing/2014/main" val="452716402"/>
                    </a:ext>
                  </a:extLst>
                </a:gridCol>
                <a:gridCol w="1361807">
                  <a:extLst>
                    <a:ext uri="{9D8B030D-6E8A-4147-A177-3AD203B41FA5}">
                      <a16:colId xmlns:a16="http://schemas.microsoft.com/office/drawing/2014/main" val="2068120977"/>
                    </a:ext>
                  </a:extLst>
                </a:gridCol>
                <a:gridCol w="1207280">
                  <a:extLst>
                    <a:ext uri="{9D8B030D-6E8A-4147-A177-3AD203B41FA5}">
                      <a16:colId xmlns:a16="http://schemas.microsoft.com/office/drawing/2014/main" val="1581183783"/>
                    </a:ext>
                  </a:extLst>
                </a:gridCol>
                <a:gridCol w="1207280">
                  <a:extLst>
                    <a:ext uri="{9D8B030D-6E8A-4147-A177-3AD203B41FA5}">
                      <a16:colId xmlns:a16="http://schemas.microsoft.com/office/drawing/2014/main" val="1404463408"/>
                    </a:ext>
                  </a:extLst>
                </a:gridCol>
                <a:gridCol w="3991814">
                  <a:extLst>
                    <a:ext uri="{9D8B030D-6E8A-4147-A177-3AD203B41FA5}">
                      <a16:colId xmlns:a16="http://schemas.microsoft.com/office/drawing/2014/main" val="2057346025"/>
                    </a:ext>
                  </a:extLst>
                </a:gridCol>
              </a:tblGrid>
              <a:tr h="162366">
                <a:tc rowSpan="4">
                  <a:txBody>
                    <a:bodyPr/>
                    <a:lstStyle/>
                    <a:p>
                      <a:pPr algn="ctr" fontAlgn="ctr"/>
                      <a:r>
                        <a:rPr lang="en-GB" sz="900" b="1" i="0" u="none" strike="noStrike">
                          <a:solidFill>
                            <a:srgbClr val="000000"/>
                          </a:solidFill>
                          <a:effectLst/>
                          <a:latin typeface="Calibri" panose="020F0502020204030204" pitchFamily="34" charset="0"/>
                        </a:rPr>
                        <a:t>To replace both old turbos:</a:t>
                      </a:r>
                    </a:p>
                  </a:txBody>
                  <a:tcPr marL="8118" marR="8118" marT="81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REMOVE OLD HP</a:t>
                      </a:r>
                    </a:p>
                  </a:txBody>
                  <a:tcPr marL="8118" marR="8118" marT="811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GB" sz="900" b="1" i="0" u="none" strike="noStrike">
                          <a:solidFill>
                            <a:srgbClr val="000000"/>
                          </a:solidFill>
                          <a:effectLst/>
                          <a:latin typeface="Calibri" panose="020F0502020204030204" pitchFamily="34" charset="0"/>
                        </a:rPr>
                        <a:t>AND</a:t>
                      </a:r>
                    </a:p>
                  </a:txBody>
                  <a:tcPr marL="8118" marR="8118" marT="811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REMOVE OLD LP</a:t>
                      </a:r>
                    </a:p>
                  </a:txBody>
                  <a:tcPr marL="8118" marR="8118" marT="811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ctr"/>
                      <a:r>
                        <a:rPr lang="en-GB" sz="900" b="1" i="0" u="none" strike="noStrike" dirty="0">
                          <a:solidFill>
                            <a:srgbClr val="000000"/>
                          </a:solidFill>
                          <a:effectLst/>
                          <a:latin typeface="Calibri" panose="020F0502020204030204" pitchFamily="34" charset="0"/>
                        </a:rPr>
                        <a:t>Notes:</a:t>
                      </a:r>
                      <a:br>
                        <a:rPr lang="en-GB" sz="900" b="1" i="0" u="none" strike="noStrike" dirty="0">
                          <a:solidFill>
                            <a:srgbClr val="000000"/>
                          </a:solidFill>
                          <a:effectLst/>
                          <a:latin typeface="Calibri" panose="020F0502020204030204" pitchFamily="34" charset="0"/>
                        </a:rPr>
                      </a:br>
                      <a:r>
                        <a:rPr lang="en-GB" sz="900" b="1" i="0" u="none" strike="noStrike" dirty="0">
                          <a:solidFill>
                            <a:srgbClr val="000000"/>
                          </a:solidFill>
                          <a:effectLst/>
                          <a:latin typeface="Calibri" panose="020F0502020204030204" pitchFamily="34" charset="0"/>
                        </a:rPr>
                        <a:t>New HP turbos include correct studs </a:t>
                      </a:r>
                    </a:p>
                    <a:p>
                      <a:pPr algn="ctr" fontAlgn="ctr"/>
                      <a:r>
                        <a:rPr lang="en-GB" sz="900" b="1" i="0" u="none" strike="noStrike" dirty="0">
                          <a:solidFill>
                            <a:srgbClr val="000000"/>
                          </a:solidFill>
                          <a:effectLst/>
                          <a:latin typeface="Calibri" panose="020F0502020204030204" pitchFamily="34" charset="0"/>
                        </a:rPr>
                        <a:t>New LP turbos include new TBV gasket</a:t>
                      </a:r>
                    </a:p>
                  </a:txBody>
                  <a:tcPr marL="8118" marR="8118" marT="81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343297"/>
                  </a:ext>
                </a:extLst>
              </a:tr>
              <a:tr h="293882">
                <a:tc vMerge="1">
                  <a:txBody>
                    <a:bodyPr/>
                    <a:lstStyle/>
                    <a:p>
                      <a:endParaRPr lang="en-GB"/>
                    </a:p>
                  </a:txBody>
                  <a:tcPr/>
                </a:tc>
                <a:tc>
                  <a:txBody>
                    <a:bodyPr/>
                    <a:lstStyle/>
                    <a:p>
                      <a:pPr algn="ctr" fontAlgn="b"/>
                      <a:r>
                        <a:rPr lang="en-GB" sz="900" b="0" i="0" u="none" strike="noStrike" dirty="0">
                          <a:solidFill>
                            <a:srgbClr val="000000"/>
                          </a:solidFill>
                          <a:effectLst/>
                          <a:latin typeface="Calibri" panose="020F0502020204030204" pitchFamily="34" charset="0"/>
                        </a:rPr>
                        <a:t>821943-0002</a:t>
                      </a:r>
                    </a:p>
                  </a:txBody>
                  <a:tcPr marL="8118" marR="8118" marT="811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
                      <a:r>
                        <a:rPr lang="en-GB" sz="900" b="0" i="0" u="none" strike="noStrike" dirty="0">
                          <a:solidFill>
                            <a:srgbClr val="000000"/>
                          </a:solidFill>
                          <a:effectLst/>
                          <a:latin typeface="Calibri" panose="020F0502020204030204" pitchFamily="34" charset="0"/>
                        </a:rPr>
                        <a:t>821942-0007, -0009, -0010</a:t>
                      </a:r>
                    </a:p>
                  </a:txBody>
                  <a:tcPr marL="8118" marR="8118" marT="811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64337194"/>
                  </a:ext>
                </a:extLst>
              </a:tr>
              <a:tr h="162366">
                <a:tc vMerge="1">
                  <a:txBody>
                    <a:bodyPr/>
                    <a:lstStyle/>
                    <a:p>
                      <a:endParaRPr lang="en-GB"/>
                    </a:p>
                  </a:txBody>
                  <a:tcPr/>
                </a:tc>
                <a:tc>
                  <a:txBody>
                    <a:bodyPr/>
                    <a:lstStyle/>
                    <a:p>
                      <a:pPr algn="ctr" fontAlgn="b"/>
                      <a:r>
                        <a:rPr lang="en-GB" sz="900" b="1" i="0" u="none" strike="noStrike">
                          <a:solidFill>
                            <a:srgbClr val="000000"/>
                          </a:solidFill>
                          <a:effectLst/>
                          <a:latin typeface="Calibri" panose="020F0502020204030204" pitchFamily="34" charset="0"/>
                        </a:rPr>
                        <a:t>INSTALL NEW HP</a:t>
                      </a:r>
                    </a:p>
                  </a:txBody>
                  <a:tcPr marL="8118" marR="8118" marT="811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GB" sz="900" b="1" i="0" u="none" strike="noStrike">
                          <a:solidFill>
                            <a:srgbClr val="000000"/>
                          </a:solidFill>
                          <a:effectLst/>
                          <a:latin typeface="Calibri" panose="020F0502020204030204" pitchFamily="34" charset="0"/>
                        </a:rPr>
                        <a:t>AND</a:t>
                      </a:r>
                    </a:p>
                  </a:txBody>
                  <a:tcPr marL="8118" marR="8118" marT="811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INSTALL NEW LP</a:t>
                      </a:r>
                    </a:p>
                  </a:txBody>
                  <a:tcPr marL="8118" marR="8118" marT="811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lang="en-GB"/>
                    </a:p>
                  </a:txBody>
                  <a:tcPr/>
                </a:tc>
                <a:extLst>
                  <a:ext uri="{0D108BD9-81ED-4DB2-BD59-A6C34878D82A}">
                    <a16:rowId xmlns:a16="http://schemas.microsoft.com/office/drawing/2014/main" val="2562800814"/>
                  </a:ext>
                </a:extLst>
              </a:tr>
              <a:tr h="293882">
                <a:tc vMerge="1">
                  <a:txBody>
                    <a:bodyPr/>
                    <a:lstStyle/>
                    <a:p>
                      <a:endParaRPr lang="en-GB"/>
                    </a:p>
                  </a:txBody>
                  <a:tcPr/>
                </a:tc>
                <a:tc>
                  <a:txBody>
                    <a:bodyPr/>
                    <a:lstStyle/>
                    <a:p>
                      <a:pPr algn="ctr" fontAlgn="ctr"/>
                      <a:r>
                        <a:rPr lang="en-GB" sz="900" b="0" i="0" u="none" strike="noStrike">
                          <a:solidFill>
                            <a:srgbClr val="000000"/>
                          </a:solidFill>
                          <a:effectLst/>
                          <a:latin typeface="Calibri" panose="020F0502020204030204" pitchFamily="34" charset="0"/>
                        </a:rPr>
                        <a:t>821943-5003S</a:t>
                      </a:r>
                    </a:p>
                  </a:txBody>
                  <a:tcPr marL="8118" marR="8118" marT="811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
                      <a:r>
                        <a:rPr lang="en-GB" sz="900" b="0" i="0" u="none" strike="noStrike">
                          <a:solidFill>
                            <a:srgbClr val="000000"/>
                          </a:solidFill>
                          <a:effectLst/>
                          <a:latin typeface="Calibri" panose="020F0502020204030204" pitchFamily="34" charset="0"/>
                        </a:rPr>
                        <a:t>883861-5001S</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Includes new TBV gasket</a:t>
                      </a:r>
                    </a:p>
                  </a:txBody>
                  <a:tcPr marL="8118" marR="8118" marT="8118"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70746808"/>
                  </a:ext>
                </a:extLst>
              </a:tr>
              <a:tr h="170484">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87434"/>
                  </a:ext>
                </a:extLst>
              </a:tr>
              <a:tr h="162366">
                <a:tc rowSpan="5">
                  <a:txBody>
                    <a:bodyPr/>
                    <a:lstStyle/>
                    <a:p>
                      <a:pPr algn="ctr" fontAlgn="ctr"/>
                      <a:r>
                        <a:rPr lang="en-GB" sz="900" b="1" i="0" u="none" strike="noStrike">
                          <a:solidFill>
                            <a:srgbClr val="000000"/>
                          </a:solidFill>
                          <a:effectLst/>
                          <a:latin typeface="Calibri" panose="020F0502020204030204" pitchFamily="34" charset="0"/>
                        </a:rPr>
                        <a:t>To replace only the old LP turbo:</a:t>
                      </a:r>
                    </a:p>
                  </a:txBody>
                  <a:tcPr marL="8118" marR="8118" marT="81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KEEP OLD HP</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900" b="1" i="0" u="none" strike="noStrike">
                          <a:solidFill>
                            <a:srgbClr val="000000"/>
                          </a:solidFill>
                          <a:effectLst/>
                          <a:latin typeface="Calibri" panose="020F0502020204030204" pitchFamily="34" charset="0"/>
                        </a:rPr>
                        <a:t> </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900" b="1" i="0" u="none" strike="noStrike">
                          <a:solidFill>
                            <a:srgbClr val="000000"/>
                          </a:solidFill>
                          <a:effectLst/>
                          <a:latin typeface="Calibri" panose="020F0502020204030204" pitchFamily="34" charset="0"/>
                        </a:rPr>
                        <a:t>REMOVE OLD LP</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5">
                  <a:txBody>
                    <a:bodyPr/>
                    <a:lstStyle/>
                    <a:p>
                      <a:pPr algn="ctr" fontAlgn="ctr"/>
                      <a:r>
                        <a:rPr lang="en-GB" sz="900" b="1" i="0" u="none" strike="noStrike" dirty="0">
                          <a:solidFill>
                            <a:srgbClr val="000000"/>
                          </a:solidFill>
                          <a:effectLst/>
                          <a:latin typeface="Calibri" panose="020F0502020204030204" pitchFamily="34" charset="0"/>
                        </a:rPr>
                        <a:t>Notes:</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Remove the 5 x </a:t>
                      </a:r>
                      <a:r>
                        <a:rPr lang="en-GB" sz="900" b="0" i="0" u="none" strike="noStrike" dirty="0" err="1">
                          <a:solidFill>
                            <a:srgbClr val="000000"/>
                          </a:solidFill>
                          <a:effectLst/>
                          <a:latin typeface="Calibri" panose="020F0502020204030204" pitchFamily="34" charset="0"/>
                        </a:rPr>
                        <a:t>Torx</a:t>
                      </a:r>
                      <a:r>
                        <a:rPr lang="en-GB" sz="900" b="0" i="0" u="none" strike="noStrike" dirty="0">
                          <a:solidFill>
                            <a:srgbClr val="000000"/>
                          </a:solidFill>
                          <a:effectLst/>
                          <a:latin typeface="Calibri" panose="020F0502020204030204" pitchFamily="34" charset="0"/>
                        </a:rPr>
                        <a:t> headed studs in the flange of the old HP turbo and replace them with the 5 x Hexagon head studs from the Stud and Gasket Kit before fitting the new LP turbo. Tighten studs to 12.0 – 17.0 Nm.</a:t>
                      </a:r>
                    </a:p>
                  </a:txBody>
                  <a:tcPr marL="8118" marR="8118" marT="81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150971"/>
                  </a:ext>
                </a:extLst>
              </a:tr>
              <a:tr h="293882">
                <a:tc vMerge="1">
                  <a:txBody>
                    <a:bodyPr/>
                    <a:lstStyle/>
                    <a:p>
                      <a:endParaRPr lang="en-GB"/>
                    </a:p>
                  </a:txBody>
                  <a:tcPr/>
                </a:tc>
                <a:tc rowSpan="4">
                  <a:txBody>
                    <a:bodyPr/>
                    <a:lstStyle/>
                    <a:p>
                      <a:pPr algn="ctr" fontAlgn="ctr"/>
                      <a:r>
                        <a:rPr lang="en-GB" sz="900" b="0" i="0" u="none" strike="noStrike">
                          <a:solidFill>
                            <a:srgbClr val="000000"/>
                          </a:solidFill>
                          <a:effectLst/>
                          <a:latin typeface="Calibri" panose="020F0502020204030204" pitchFamily="34" charset="0"/>
                        </a:rPr>
                        <a:t>821943-0002</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821942-0007, -0009,</a:t>
                      </a:r>
                    </a:p>
                    <a:p>
                      <a:pPr algn="ctr" fontAlgn="b"/>
                      <a:r>
                        <a:rPr lang="en-GB" sz="900" b="0" i="0" u="none" strike="noStrike" dirty="0">
                          <a:solidFill>
                            <a:srgbClr val="000000"/>
                          </a:solidFill>
                          <a:effectLst/>
                          <a:latin typeface="Calibri" panose="020F0502020204030204" pitchFamily="34" charset="0"/>
                        </a:rPr>
                        <a:t> -0010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3191811588"/>
                  </a:ext>
                </a:extLst>
              </a:tr>
              <a:tr h="162366">
                <a:tc vMerge="1">
                  <a:txBody>
                    <a:bodyPr/>
                    <a:lstStyle/>
                    <a:p>
                      <a:endParaRPr lang="en-GB"/>
                    </a:p>
                  </a:txBody>
                  <a:tcPr/>
                </a:tc>
                <a:tc vMerge="1">
                  <a:txBody>
                    <a:bodyPr/>
                    <a:lstStyle/>
                    <a:p>
                      <a:endParaRPr lang="en-GB"/>
                    </a:p>
                  </a:txBody>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INSTALL NEW LP</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1384692757"/>
                  </a:ext>
                </a:extLst>
              </a:tr>
              <a:tr h="162366">
                <a:tc vMerge="1">
                  <a:txBody>
                    <a:bodyPr/>
                    <a:lstStyle/>
                    <a:p>
                      <a:endParaRPr lang="en-GB"/>
                    </a:p>
                  </a:txBody>
                  <a:tcPr/>
                </a:tc>
                <a:tc vMerge="1">
                  <a:txBody>
                    <a:bodyPr/>
                    <a:lstStyle/>
                    <a:p>
                      <a:endParaRPr lang="en-GB"/>
                    </a:p>
                  </a:txBody>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GB" sz="900" b="0" i="0" u="none" strike="noStrike">
                          <a:solidFill>
                            <a:srgbClr val="000000"/>
                          </a:solidFill>
                          <a:effectLst/>
                          <a:latin typeface="Calibri" panose="020F0502020204030204" pitchFamily="34" charset="0"/>
                        </a:rPr>
                        <a:t>883861-5001S</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Includes new TBV gasket</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818953759"/>
                  </a:ext>
                </a:extLst>
              </a:tr>
              <a:tr h="170484">
                <a:tc vMerge="1">
                  <a:txBody>
                    <a:bodyPr/>
                    <a:lstStyle/>
                    <a:p>
                      <a:endParaRPr lang="en-GB"/>
                    </a:p>
                  </a:txBody>
                  <a:tcPr/>
                </a:tc>
                <a:tc vMerge="1">
                  <a:txBody>
                    <a:bodyPr/>
                    <a:lstStyle/>
                    <a:p>
                      <a:endParaRPr lang="en-GB"/>
                    </a:p>
                  </a:txBody>
                  <a:tcPr/>
                </a:tc>
                <a:tc>
                  <a:txBody>
                    <a:bodyPr/>
                    <a:lstStyle/>
                    <a:p>
                      <a:pPr algn="ctr" fontAlgn="b"/>
                      <a:r>
                        <a:rPr lang="en-GB" sz="900" b="0" i="0" u="none" strike="noStrike">
                          <a:solidFill>
                            <a:srgbClr val="000000"/>
                          </a:solidFill>
                          <a:effectLst/>
                          <a:latin typeface="Calibri" panose="020F0502020204030204" pitchFamily="34" charset="0"/>
                        </a:rPr>
                        <a:t> </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07641704"/>
                  </a:ext>
                </a:extLst>
              </a:tr>
              <a:tr h="170484">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888768"/>
                  </a:ext>
                </a:extLst>
              </a:tr>
              <a:tr h="162366">
                <a:tc rowSpan="4">
                  <a:txBody>
                    <a:bodyPr/>
                    <a:lstStyle/>
                    <a:p>
                      <a:pPr algn="ctr" fontAlgn="ctr"/>
                      <a:r>
                        <a:rPr lang="en-GB" sz="900" b="1" i="0" u="none" strike="noStrike">
                          <a:solidFill>
                            <a:srgbClr val="000000"/>
                          </a:solidFill>
                          <a:effectLst/>
                          <a:latin typeface="Calibri" panose="020F0502020204030204" pitchFamily="34" charset="0"/>
                        </a:rPr>
                        <a:t>To replace only the old HP turbo:</a:t>
                      </a:r>
                    </a:p>
                  </a:txBody>
                  <a:tcPr marL="8118" marR="8118" marT="81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1" i="0" u="none" strike="noStrike" dirty="0">
                          <a:solidFill>
                            <a:srgbClr val="000000"/>
                          </a:solidFill>
                          <a:effectLst/>
                          <a:latin typeface="Calibri" panose="020F0502020204030204" pitchFamily="34" charset="0"/>
                        </a:rPr>
                        <a:t>REMOVE OLD HP</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900" b="1" i="0" u="none" strike="noStrike">
                          <a:solidFill>
                            <a:srgbClr val="000000"/>
                          </a:solidFill>
                          <a:effectLst/>
                          <a:latin typeface="Calibri" panose="020F0502020204030204" pitchFamily="34" charset="0"/>
                        </a:rPr>
                        <a:t>KEEP OLD LP</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ctr"/>
                      <a:r>
                        <a:rPr lang="en-GB" sz="900" b="1" i="0" u="none" strike="noStrike" dirty="0">
                          <a:solidFill>
                            <a:srgbClr val="000000"/>
                          </a:solidFill>
                          <a:effectLst/>
                          <a:latin typeface="Calibri" panose="020F0502020204030204" pitchFamily="34" charset="0"/>
                        </a:rPr>
                        <a:t>Notes:</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Remove the 5 x Hexagon headed studs in the flange from the new HP turbo and replace them with the 5 x </a:t>
                      </a:r>
                      <a:r>
                        <a:rPr lang="en-GB" sz="900" b="0" i="0" u="none" strike="noStrike" dirty="0" err="1">
                          <a:solidFill>
                            <a:srgbClr val="000000"/>
                          </a:solidFill>
                          <a:effectLst/>
                          <a:latin typeface="Calibri" panose="020F0502020204030204" pitchFamily="34" charset="0"/>
                        </a:rPr>
                        <a:t>Torx</a:t>
                      </a:r>
                      <a:r>
                        <a:rPr lang="en-GB" sz="900" b="0" i="0" u="none" strike="noStrike" dirty="0">
                          <a:solidFill>
                            <a:srgbClr val="000000"/>
                          </a:solidFill>
                          <a:effectLst/>
                          <a:latin typeface="Calibri" panose="020F0502020204030204" pitchFamily="34" charset="0"/>
                        </a:rPr>
                        <a:t> E7 head studs from the Stud and Gasket Kit before fitting the new HP turbo. Tighten studs to 12.0 – 17.0 Nm. Use new TBV gasket from kit.</a:t>
                      </a:r>
                    </a:p>
                  </a:txBody>
                  <a:tcPr marL="8118" marR="8118" marT="81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993182"/>
                  </a:ext>
                </a:extLst>
              </a:tr>
              <a:tr h="293882">
                <a:tc vMerge="1">
                  <a:txBody>
                    <a:bodyPr/>
                    <a:lstStyle/>
                    <a:p>
                      <a:endParaRPr lang="en-GB"/>
                    </a:p>
                  </a:txBody>
                  <a:tcPr/>
                </a:tc>
                <a:tc>
                  <a:txBody>
                    <a:bodyPr/>
                    <a:lstStyle/>
                    <a:p>
                      <a:pPr algn="ctr" fontAlgn="b"/>
                      <a:r>
                        <a:rPr lang="en-GB" sz="900" b="0" i="0" u="none" strike="noStrike" dirty="0">
                          <a:solidFill>
                            <a:srgbClr val="000000"/>
                          </a:solidFill>
                          <a:effectLst/>
                          <a:latin typeface="Calibri" panose="020F0502020204030204" pitchFamily="34" charset="0"/>
                        </a:rPr>
                        <a:t>821943-0002</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821942-0007, -0009, -0010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2713764938"/>
                  </a:ext>
                </a:extLst>
              </a:tr>
              <a:tr h="162366">
                <a:tc vMerge="1">
                  <a:txBody>
                    <a:bodyPr/>
                    <a:lstStyle/>
                    <a:p>
                      <a:endParaRPr lang="en-GB"/>
                    </a:p>
                  </a:txBody>
                  <a:tcPr/>
                </a:tc>
                <a:tc>
                  <a:txBody>
                    <a:bodyPr/>
                    <a:lstStyle/>
                    <a:p>
                      <a:pPr algn="ctr" fontAlgn="b"/>
                      <a:r>
                        <a:rPr lang="en-GB" sz="900" b="1" i="0" u="none" strike="noStrike">
                          <a:solidFill>
                            <a:srgbClr val="000000"/>
                          </a:solidFill>
                          <a:effectLst/>
                          <a:latin typeface="Calibri" panose="020F0502020204030204" pitchFamily="34" charset="0"/>
                        </a:rPr>
                        <a:t>INSTALL NEW HP</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1795818509"/>
                  </a:ext>
                </a:extLst>
              </a:tr>
              <a:tr h="170484">
                <a:tc vMerge="1">
                  <a:txBody>
                    <a:bodyPr/>
                    <a:lstStyle/>
                    <a:p>
                      <a:endParaRPr lang="en-GB"/>
                    </a:p>
                  </a:txBody>
                  <a:tcPr/>
                </a:tc>
                <a:tc>
                  <a:txBody>
                    <a:bodyPr/>
                    <a:lstStyle/>
                    <a:p>
                      <a:pPr algn="ctr" fontAlgn="b"/>
                      <a:r>
                        <a:rPr lang="en-GB" sz="900" b="0" i="0" u="none" strike="noStrike">
                          <a:solidFill>
                            <a:srgbClr val="000000"/>
                          </a:solidFill>
                          <a:effectLst/>
                          <a:latin typeface="Calibri" panose="020F0502020204030204" pitchFamily="34" charset="0"/>
                        </a:rPr>
                        <a:t>821943-5003S</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 </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096293771"/>
                  </a:ext>
                </a:extLst>
              </a:tr>
            </a:tbl>
          </a:graphicData>
        </a:graphic>
      </p:graphicFrame>
      <p:sp>
        <p:nvSpPr>
          <p:cNvPr id="11" name="TextBox 10">
            <a:extLst>
              <a:ext uri="{FF2B5EF4-FFF2-40B4-BE49-F238E27FC236}">
                <a16:creationId xmlns:a16="http://schemas.microsoft.com/office/drawing/2014/main" id="{772453B7-1FA0-4F52-A0DF-A9A28912331F}"/>
              </a:ext>
            </a:extLst>
          </p:cNvPr>
          <p:cNvSpPr txBox="1"/>
          <p:nvPr/>
        </p:nvSpPr>
        <p:spPr>
          <a:xfrm>
            <a:off x="172995" y="6061952"/>
            <a:ext cx="535459" cy="215444"/>
          </a:xfrm>
          <a:prstGeom prst="rect">
            <a:avLst/>
          </a:prstGeom>
          <a:noFill/>
        </p:spPr>
        <p:txBody>
          <a:bodyPr wrap="square" rtlCol="0">
            <a:spAutoFit/>
          </a:bodyPr>
          <a:lstStyle/>
          <a:p>
            <a:r>
              <a:rPr lang="en-GB" sz="800" dirty="0"/>
              <a:t>Page 8</a:t>
            </a:r>
          </a:p>
        </p:txBody>
      </p:sp>
    </p:spTree>
    <p:extLst>
      <p:ext uri="{BB962C8B-B14F-4D97-AF65-F5344CB8AC3E}">
        <p14:creationId xmlns:p14="http://schemas.microsoft.com/office/powerpoint/2010/main" val="2156684003"/>
      </p:ext>
    </p:extLst>
  </p:cSld>
  <p:clrMapOvr>
    <a:masterClrMapping/>
  </p:clrMapOvr>
</p:sld>
</file>

<file path=ppt/theme/theme1.xml><?xml version="1.0" encoding="utf-8"?>
<a:theme xmlns:a="http://schemas.openxmlformats.org/drawingml/2006/main" name="Garrett PPT template Final Oct 2018">
  <a:themeElements>
    <a:clrScheme name="Garrett New 082218">
      <a:dk1>
        <a:srgbClr val="53575A"/>
      </a:dk1>
      <a:lt1>
        <a:srgbClr val="FFFFFF"/>
      </a:lt1>
      <a:dk2>
        <a:srgbClr val="EC1C24"/>
      </a:dk2>
      <a:lt2>
        <a:srgbClr val="FFFFFF"/>
      </a:lt2>
      <a:accent1>
        <a:srgbClr val="53575A"/>
      </a:accent1>
      <a:accent2>
        <a:srgbClr val="EC1C24"/>
      </a:accent2>
      <a:accent3>
        <a:srgbClr val="FF6B00"/>
      </a:accent3>
      <a:accent4>
        <a:srgbClr val="FFB71B"/>
      </a:accent4>
      <a:accent5>
        <a:srgbClr val="61A60E"/>
      </a:accent5>
      <a:accent6>
        <a:srgbClr val="0099A8"/>
      </a:accent6>
      <a:hlink>
        <a:srgbClr val="0099A7"/>
      </a:hlink>
      <a:folHlink>
        <a:srgbClr val="005B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rrett PPT template Final Oct 2018" id="{93A83F29-8506-428D-A9D5-0E7C032F515D}" vid="{CB79A56D-03AC-4DBD-871D-EDA02D8B924F}"/>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106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Garrett PPT template Final Oct 2018</vt:lpstr>
      <vt:lpstr>For Two Stage Series Turbos as used on Renault R9M Gen2 1.6 litre Euro 5  &amp; Euro 6b engines for Trafic/Vivaro/NV300 vehicles  IMPORTANT REPLACEMENT INFORMATION FOR HP AND LP TURBOS  LP turbos Change 1: 821942- 0007, -0009, -0010 were all replaced by -0011. See page 3 for details of important changes. Change 2: Now replaced by  883861-5001S. This is a minor change. See pages 4 for details of this change.  HP turbos 821943-0002 &amp; -0003. See page 5 for details.</vt:lpstr>
      <vt:lpstr>PowerPoint Presentation</vt:lpstr>
      <vt:lpstr>PowerPoint Presentation</vt:lpstr>
      <vt:lpstr>PowerPoint Presentation</vt:lpstr>
      <vt:lpstr>Old HP Turbo 821943-0002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Turbo 825759-0002</dc:title>
  <dc:creator>Cass, Trevor</dc:creator>
  <cp:lastModifiedBy>Cass, Trevor</cp:lastModifiedBy>
  <cp:revision>133</cp:revision>
  <cp:lastPrinted>2019-07-19T11:59:46Z</cp:lastPrinted>
  <dcterms:created xsi:type="dcterms:W3CDTF">2018-09-13T15:24:04Z</dcterms:created>
  <dcterms:modified xsi:type="dcterms:W3CDTF">2020-02-19T12:42:04Z</dcterms:modified>
</cp:coreProperties>
</file>